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media/image11.svg" ContentType="image/svg+xml"/>
  <Override PartName="/ppt/media/image13.svg" ContentType="image/svg+xml"/>
  <Override PartName="/ppt/media/image19.svg" ContentType="image/svg+xml"/>
  <Override PartName="/ppt/media/image21.svg" ContentType="image/svg+xml"/>
  <Override PartName="/ppt/media/image26.svg" ContentType="image/svg+xml"/>
  <Override PartName="/ppt/media/image28.svg" ContentType="image/svg+xml"/>
  <Override PartName="/ppt/media/image3.svg" ContentType="image/svg+xml"/>
  <Override PartName="/ppt/media/image30.svg" ContentType="image/svg+xml"/>
  <Override PartName="/ppt/media/image32.svg" ContentType="image/svg+xml"/>
  <Override PartName="/ppt/media/image35.svg" ContentType="image/svg+xml"/>
  <Override PartName="/ppt/media/image36.svg" ContentType="image/svg+xml"/>
  <Override PartName="/ppt/media/image38.svg" ContentType="image/svg+xml"/>
  <Override PartName="/ppt/media/image49.svg" ContentType="image/svg+xml"/>
  <Override PartName="/ppt/media/image5.svg" ContentType="image/svg+xml"/>
  <Override PartName="/ppt/media/image52.svg" ContentType="image/svg+xml"/>
  <Override PartName="/ppt/media/image56.svg" ContentType="image/svg+xml"/>
  <Override PartName="/ppt/media/image58.svg" ContentType="image/svg+xml"/>
  <Override PartName="/ppt/media/image60.svg" ContentType="image/svg+xml"/>
  <Override PartName="/ppt/media/image7.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
  </p:notesMasterIdLst>
  <p:sldIdLst>
    <p:sldId id="256" r:id="rId3"/>
    <p:sldId id="258" r:id="rId4"/>
    <p:sldId id="260" r:id="rId6"/>
    <p:sldId id="257" r:id="rId7"/>
    <p:sldId id="259" r:id="rId8"/>
    <p:sldId id="269" r:id="rId9"/>
    <p:sldId id="275" r:id="rId10"/>
    <p:sldId id="274" r:id="rId11"/>
    <p:sldId id="273" r:id="rId12"/>
    <p:sldId id="261" r:id="rId13"/>
    <p:sldId id="262" r:id="rId14"/>
    <p:sldId id="263" r:id="rId15"/>
    <p:sldId id="264" r:id="rId16"/>
    <p:sldId id="265" r:id="rId17"/>
  </p:sldIdLst>
  <p:sldSz cx="18288000" cy="10287000"/>
  <p:notesSz cx="6858000" cy="9144000"/>
  <p:embeddedFontLst>
    <p:embeddedFont>
      <p:font typeface="Poppins" panose="00000500000000000000"/>
      <p:regular r:id="rId21"/>
    </p:embeddedFont>
    <p:embeddedFont>
      <p:font typeface="Calibri" panose="020F0502020204030204" charset="0"/>
      <p:regular r:id="rId22"/>
      <p:bold r:id="rId23"/>
      <p:italic r:id="rId24"/>
      <p:boldItalic r:id="rId25"/>
    </p:embeddedFont>
    <p:embeddedFont>
      <p:font typeface="Poppins Semi-Bold" panose="00000700000000000000"/>
      <p:bold r:id="rId26"/>
    </p:embeddedFont>
    <p:embeddedFont>
      <p:font typeface="Poppins Bold" panose="00000800000000000000"/>
      <p:bold r:id="rId27"/>
    </p:embeddedFont>
    <p:embeddedFont>
      <p:font typeface="Poppins Medium" panose="0000060000000000000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8"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74" d="100"/>
          <a:sy n="74" d="100"/>
        </p:scale>
        <p:origin x="-1092" y="-90"/>
      </p:cViewPr>
      <p:guideLst>
        <p:guide orient="horz" pos="2188"/>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font" Target="fonts/font8.fntdata"/><Relationship Id="rId27" Type="http://schemas.openxmlformats.org/officeDocument/2006/relationships/font" Target="fonts/font7.fntdata"/><Relationship Id="rId26" Type="http://schemas.openxmlformats.org/officeDocument/2006/relationships/font" Target="fonts/font6.fntdata"/><Relationship Id="rId25" Type="http://schemas.openxmlformats.org/officeDocument/2006/relationships/font" Target="fonts/font5.fntdata"/><Relationship Id="rId24" Type="http://schemas.openxmlformats.org/officeDocument/2006/relationships/font" Target="fonts/font4.fntdata"/><Relationship Id="rId23" Type="http://schemas.openxmlformats.org/officeDocument/2006/relationships/font" Target="fonts/font3.fntdata"/><Relationship Id="rId22" Type="http://schemas.openxmlformats.org/officeDocument/2006/relationships/font" Target="fonts/font2.fntdata"/><Relationship Id="rId21" Type="http://schemas.openxmlformats.org/officeDocument/2006/relationships/font" Target="fonts/font1.fntdata"/><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svg"/><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3" Type="http://schemas.openxmlformats.org/officeDocument/2006/relationships/image" Target="../media/image3.svg"/><Relationship Id="rId2" Type="http://schemas.openxmlformats.org/officeDocument/2006/relationships/image" Target="../media/image2.png"/><Relationship Id="rId10"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7" Type="http://schemas.openxmlformats.org/officeDocument/2006/relationships/slideLayout" Target="../slideLayouts/slideLayout7.xml"/><Relationship Id="rId36" Type="http://schemas.openxmlformats.org/officeDocument/2006/relationships/tags" Target="../tags/tag62.xml"/><Relationship Id="rId35" Type="http://schemas.openxmlformats.org/officeDocument/2006/relationships/tags" Target="../tags/tag61.xml"/><Relationship Id="rId34" Type="http://schemas.openxmlformats.org/officeDocument/2006/relationships/tags" Target="../tags/tag60.xml"/><Relationship Id="rId33" Type="http://schemas.openxmlformats.org/officeDocument/2006/relationships/tags" Target="../tags/tag59.xml"/><Relationship Id="rId32" Type="http://schemas.openxmlformats.org/officeDocument/2006/relationships/tags" Target="../tags/tag58.xml"/><Relationship Id="rId31" Type="http://schemas.openxmlformats.org/officeDocument/2006/relationships/tags" Target="../tags/tag57.xml"/><Relationship Id="rId30" Type="http://schemas.openxmlformats.org/officeDocument/2006/relationships/tags" Target="../tags/tag56.xml"/><Relationship Id="rId3" Type="http://schemas.openxmlformats.org/officeDocument/2006/relationships/tags" Target="../tags/tag29.xml"/><Relationship Id="rId29" Type="http://schemas.openxmlformats.org/officeDocument/2006/relationships/tags" Target="../tags/tag55.xml"/><Relationship Id="rId28" Type="http://schemas.openxmlformats.org/officeDocument/2006/relationships/tags" Target="../tags/tag54.xml"/><Relationship Id="rId27" Type="http://schemas.openxmlformats.org/officeDocument/2006/relationships/tags" Target="../tags/tag53.xml"/><Relationship Id="rId26" Type="http://schemas.openxmlformats.org/officeDocument/2006/relationships/tags" Target="../tags/tag52.xml"/><Relationship Id="rId25" Type="http://schemas.openxmlformats.org/officeDocument/2006/relationships/tags" Target="../tags/tag51.xml"/><Relationship Id="rId24" Type="http://schemas.openxmlformats.org/officeDocument/2006/relationships/tags" Target="../tags/tag50.xml"/><Relationship Id="rId23" Type="http://schemas.openxmlformats.org/officeDocument/2006/relationships/tags" Target="../tags/tag49.xml"/><Relationship Id="rId22" Type="http://schemas.openxmlformats.org/officeDocument/2006/relationships/tags" Target="../tags/tag48.xml"/><Relationship Id="rId21" Type="http://schemas.openxmlformats.org/officeDocument/2006/relationships/tags" Target="../tags/tag47.xml"/><Relationship Id="rId20" Type="http://schemas.openxmlformats.org/officeDocument/2006/relationships/tags" Target="../tags/tag46.xml"/><Relationship Id="rId2" Type="http://schemas.openxmlformats.org/officeDocument/2006/relationships/image" Target="../media/image11.svg"/><Relationship Id="rId19" Type="http://schemas.openxmlformats.org/officeDocument/2006/relationships/tags" Target="../tags/tag45.xml"/><Relationship Id="rId18" Type="http://schemas.openxmlformats.org/officeDocument/2006/relationships/tags" Target="../tags/tag44.xml"/><Relationship Id="rId17" Type="http://schemas.openxmlformats.org/officeDocument/2006/relationships/tags" Target="../tags/tag43.xml"/><Relationship Id="rId16" Type="http://schemas.openxmlformats.org/officeDocument/2006/relationships/tags" Target="../tags/tag42.xml"/><Relationship Id="rId15" Type="http://schemas.openxmlformats.org/officeDocument/2006/relationships/tags" Target="../tags/tag41.xml"/><Relationship Id="rId14" Type="http://schemas.openxmlformats.org/officeDocument/2006/relationships/tags" Target="../tags/tag40.xml"/><Relationship Id="rId13" Type="http://schemas.openxmlformats.org/officeDocument/2006/relationships/tags" Target="../tags/tag39.xml"/><Relationship Id="rId12" Type="http://schemas.openxmlformats.org/officeDocument/2006/relationships/tags" Target="../tags/tag38.xml"/><Relationship Id="rId11" Type="http://schemas.openxmlformats.org/officeDocument/2006/relationships/tags" Target="../tags/tag37.xml"/><Relationship Id="rId10" Type="http://schemas.openxmlformats.org/officeDocument/2006/relationships/tags" Target="../tags/tag36.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9" Type="http://schemas.openxmlformats.org/officeDocument/2006/relationships/image" Target="../media/image49.svg"/><Relationship Id="rId8" Type="http://schemas.openxmlformats.org/officeDocument/2006/relationships/image" Target="../media/image48.png"/><Relationship Id="rId7" Type="http://schemas.openxmlformats.org/officeDocument/2006/relationships/image" Target="../media/image21.svg"/><Relationship Id="rId6" Type="http://schemas.openxmlformats.org/officeDocument/2006/relationships/image" Target="../media/image20.png"/><Relationship Id="rId5" Type="http://schemas.openxmlformats.org/officeDocument/2006/relationships/image" Target="../media/image3.svg"/><Relationship Id="rId4" Type="http://schemas.openxmlformats.org/officeDocument/2006/relationships/image" Target="../media/image2.png"/><Relationship Id="rId3" Type="http://schemas.openxmlformats.org/officeDocument/2006/relationships/image" Target="../media/image47.jpeg"/><Relationship Id="rId2" Type="http://schemas.openxmlformats.org/officeDocument/2006/relationships/image" Target="../media/image11.svg"/><Relationship Id="rId11" Type="http://schemas.openxmlformats.org/officeDocument/2006/relationships/slideLayout" Target="../slideLayouts/slideLayout7.xml"/><Relationship Id="rId10" Type="http://schemas.openxmlformats.org/officeDocument/2006/relationships/image" Target="../media/image9.png"/><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9" Type="http://schemas.openxmlformats.org/officeDocument/2006/relationships/image" Target="../media/image3.svg"/><Relationship Id="rId8" Type="http://schemas.openxmlformats.org/officeDocument/2006/relationships/image" Target="../media/image2.png"/><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image" Target="../media/image5.svg"/><Relationship Id="rId3" Type="http://schemas.openxmlformats.org/officeDocument/2006/relationships/image" Target="../media/image4.png"/><Relationship Id="rId20" Type="http://schemas.openxmlformats.org/officeDocument/2006/relationships/slideLayout" Target="../slideLayouts/slideLayout7.xml"/><Relationship Id="rId2" Type="http://schemas.openxmlformats.org/officeDocument/2006/relationships/image" Target="../media/image11.svg"/><Relationship Id="rId19" Type="http://schemas.openxmlformats.org/officeDocument/2006/relationships/image" Target="../media/image50.jpeg"/><Relationship Id="rId18" Type="http://schemas.openxmlformats.org/officeDocument/2006/relationships/tags" Target="../tags/tag74.xml"/><Relationship Id="rId17" Type="http://schemas.openxmlformats.org/officeDocument/2006/relationships/tags" Target="../tags/tag73.xml"/><Relationship Id="rId16" Type="http://schemas.openxmlformats.org/officeDocument/2006/relationships/tags" Target="../tags/tag72.xml"/><Relationship Id="rId15" Type="http://schemas.openxmlformats.org/officeDocument/2006/relationships/tags" Target="../tags/tag71.xml"/><Relationship Id="rId14" Type="http://schemas.openxmlformats.org/officeDocument/2006/relationships/tags" Target="../tags/tag70.xml"/><Relationship Id="rId13" Type="http://schemas.openxmlformats.org/officeDocument/2006/relationships/tags" Target="../tags/tag69.xml"/><Relationship Id="rId12" Type="http://schemas.openxmlformats.org/officeDocument/2006/relationships/tags" Target="../tags/tag68.xml"/><Relationship Id="rId11" Type="http://schemas.openxmlformats.org/officeDocument/2006/relationships/tags" Target="../tags/tag67.xml"/><Relationship Id="rId10" Type="http://schemas.openxmlformats.org/officeDocument/2006/relationships/tags" Target="../tags/tag66.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image" Target="../media/image52.svg"/><Relationship Id="rId4" Type="http://schemas.openxmlformats.org/officeDocument/2006/relationships/image" Target="../media/image51.png"/><Relationship Id="rId3" Type="http://schemas.openxmlformats.org/officeDocument/2006/relationships/tags" Target="../tags/tag75.xml"/><Relationship Id="rId2" Type="http://schemas.openxmlformats.org/officeDocument/2006/relationships/image" Target="../media/image11.svg"/><Relationship Id="rId18" Type="http://schemas.openxmlformats.org/officeDocument/2006/relationships/slideLayout" Target="../slideLayouts/slideLayout7.xml"/><Relationship Id="rId17" Type="http://schemas.openxmlformats.org/officeDocument/2006/relationships/image" Target="../media/image17.png"/><Relationship Id="rId16" Type="http://schemas.openxmlformats.org/officeDocument/2006/relationships/image" Target="../media/image54.jpeg"/><Relationship Id="rId15" Type="http://schemas.openxmlformats.org/officeDocument/2006/relationships/image" Target="../media/image53.png"/><Relationship Id="rId14" Type="http://schemas.openxmlformats.org/officeDocument/2006/relationships/image" Target="../media/image3.svg"/><Relationship Id="rId13" Type="http://schemas.openxmlformats.org/officeDocument/2006/relationships/image" Target="../media/image2.png"/><Relationship Id="rId12" Type="http://schemas.openxmlformats.org/officeDocument/2006/relationships/image" Target="../media/image21.svg"/><Relationship Id="rId11" Type="http://schemas.openxmlformats.org/officeDocument/2006/relationships/image" Target="../media/image20.png"/><Relationship Id="rId10" Type="http://schemas.openxmlformats.org/officeDocument/2006/relationships/tags" Target="../tags/tag80.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9" Type="http://schemas.openxmlformats.org/officeDocument/2006/relationships/image" Target="../media/image59.png"/><Relationship Id="rId8" Type="http://schemas.openxmlformats.org/officeDocument/2006/relationships/image" Target="../media/image58.svg"/><Relationship Id="rId7" Type="http://schemas.openxmlformats.org/officeDocument/2006/relationships/image" Target="../media/image57.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3.svg"/><Relationship Id="rId3" Type="http://schemas.openxmlformats.org/officeDocument/2006/relationships/image" Target="../media/image2.png"/><Relationship Id="rId2" Type="http://schemas.openxmlformats.org/officeDocument/2006/relationships/image" Target="../media/image11.svg"/><Relationship Id="rId15" Type="http://schemas.openxmlformats.org/officeDocument/2006/relationships/slideLayout" Target="../slideLayouts/slideLayout7.xml"/><Relationship Id="rId14" Type="http://schemas.openxmlformats.org/officeDocument/2006/relationships/image" Target="../media/image61.jpeg"/><Relationship Id="rId13" Type="http://schemas.openxmlformats.org/officeDocument/2006/relationships/image" Target="../media/image17.png"/><Relationship Id="rId12" Type="http://schemas.openxmlformats.org/officeDocument/2006/relationships/image" Target="../media/image5.svg"/><Relationship Id="rId11" Type="http://schemas.openxmlformats.org/officeDocument/2006/relationships/image" Target="../media/image4.png"/><Relationship Id="rId10" Type="http://schemas.openxmlformats.org/officeDocument/2006/relationships/image" Target="../media/image60.svg"/><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4.jpeg"/><Relationship Id="rId7" Type="http://schemas.openxmlformats.org/officeDocument/2006/relationships/image" Target="../media/image8.png"/><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3.svg"/><Relationship Id="rId3" Type="http://schemas.openxmlformats.org/officeDocument/2006/relationships/image" Target="../media/image12.png"/><Relationship Id="rId2" Type="http://schemas.openxmlformats.org/officeDocument/2006/relationships/image" Target="../media/image11.svg"/><Relationship Id="rId10" Type="http://schemas.openxmlformats.org/officeDocument/2006/relationships/notesSlide" Target="../notesSlides/notesSlide1.xml"/><Relationship Id="rId1" Type="http://schemas.openxmlformats.org/officeDocument/2006/relationships/image" Target="../media/image10.png"/></Relationships>
</file>

<file path=ppt/slides/_rels/slide3.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image" Target="../media/image5.svg"/><Relationship Id="rId7" Type="http://schemas.openxmlformats.org/officeDocument/2006/relationships/image" Target="../media/image4.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3.svg"/><Relationship Id="rId3" Type="http://schemas.openxmlformats.org/officeDocument/2006/relationships/image" Target="../media/image2.png"/><Relationship Id="rId2" Type="http://schemas.openxmlformats.org/officeDocument/2006/relationships/image" Target="../media/image11.svg"/><Relationship Id="rId12" Type="http://schemas.openxmlformats.org/officeDocument/2006/relationships/slideLayout" Target="../slideLayouts/slideLayout7.xml"/><Relationship Id="rId11" Type="http://schemas.openxmlformats.org/officeDocument/2006/relationships/image" Target="../media/image17.png"/><Relationship Id="rId10" Type="http://schemas.openxmlformats.org/officeDocument/2006/relationships/image" Target="../media/image16.jpeg"/><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9" Type="http://schemas.openxmlformats.org/officeDocument/2006/relationships/image" Target="../media/image22.jpeg"/><Relationship Id="rId8" Type="http://schemas.openxmlformats.org/officeDocument/2006/relationships/image" Target="../media/image21.svg"/><Relationship Id="rId7" Type="http://schemas.openxmlformats.org/officeDocument/2006/relationships/image" Target="../media/image20.png"/><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9.svg"/><Relationship Id="rId3" Type="http://schemas.openxmlformats.org/officeDocument/2006/relationships/image" Target="../media/image18.png"/><Relationship Id="rId2" Type="http://schemas.openxmlformats.org/officeDocument/2006/relationships/image" Target="../media/image11.svg"/><Relationship Id="rId13" Type="http://schemas.openxmlformats.org/officeDocument/2006/relationships/slideLayout" Target="../slideLayouts/slideLayout7.xml"/><Relationship Id="rId12" Type="http://schemas.openxmlformats.org/officeDocument/2006/relationships/image" Target="../media/image24.jpeg"/><Relationship Id="rId11" Type="http://schemas.openxmlformats.org/officeDocument/2006/relationships/image" Target="../media/image17.png"/><Relationship Id="rId10" Type="http://schemas.openxmlformats.org/officeDocument/2006/relationships/image" Target="../media/image23.jpeg"/><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26.svg"/><Relationship Id="rId7" Type="http://schemas.openxmlformats.org/officeDocument/2006/relationships/image" Target="../media/image25.png"/><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5" Type="http://schemas.openxmlformats.org/officeDocument/2006/relationships/notesSlide" Target="../notesSlides/notesSlide2.xml"/><Relationship Id="rId34" Type="http://schemas.openxmlformats.org/officeDocument/2006/relationships/slideLayout" Target="../slideLayouts/slideLayout7.xml"/><Relationship Id="rId33" Type="http://schemas.openxmlformats.org/officeDocument/2006/relationships/tags" Target="../tags/tag25.xml"/><Relationship Id="rId32" Type="http://schemas.openxmlformats.org/officeDocument/2006/relationships/tags" Target="../tags/tag24.xml"/><Relationship Id="rId31" Type="http://schemas.openxmlformats.org/officeDocument/2006/relationships/tags" Target="../tags/tag23.xml"/><Relationship Id="rId30" Type="http://schemas.openxmlformats.org/officeDocument/2006/relationships/tags" Target="../tags/tag22.xml"/><Relationship Id="rId3" Type="http://schemas.openxmlformats.org/officeDocument/2006/relationships/tags" Target="../tags/tag1.xml"/><Relationship Id="rId29" Type="http://schemas.openxmlformats.org/officeDocument/2006/relationships/tags" Target="../tags/tag21.xml"/><Relationship Id="rId28" Type="http://schemas.openxmlformats.org/officeDocument/2006/relationships/tags" Target="../tags/tag20.xml"/><Relationship Id="rId27" Type="http://schemas.openxmlformats.org/officeDocument/2006/relationships/tags" Target="../tags/tag19.xml"/><Relationship Id="rId26" Type="http://schemas.openxmlformats.org/officeDocument/2006/relationships/tags" Target="../tags/tag18.xml"/><Relationship Id="rId25" Type="http://schemas.openxmlformats.org/officeDocument/2006/relationships/tags" Target="../tags/tag17.xml"/><Relationship Id="rId24" Type="http://schemas.openxmlformats.org/officeDocument/2006/relationships/tags" Target="../tags/tag16.xml"/><Relationship Id="rId23" Type="http://schemas.openxmlformats.org/officeDocument/2006/relationships/tags" Target="../tags/tag15.xml"/><Relationship Id="rId22" Type="http://schemas.openxmlformats.org/officeDocument/2006/relationships/tags" Target="../tags/tag14.xml"/><Relationship Id="rId21" Type="http://schemas.openxmlformats.org/officeDocument/2006/relationships/tags" Target="../tags/tag13.xml"/><Relationship Id="rId20" Type="http://schemas.openxmlformats.org/officeDocument/2006/relationships/tags" Target="../tags/tag12.xml"/><Relationship Id="rId2" Type="http://schemas.openxmlformats.org/officeDocument/2006/relationships/image" Target="../media/image5.svg"/><Relationship Id="rId19" Type="http://schemas.openxmlformats.org/officeDocument/2006/relationships/tags" Target="../tags/tag11.xml"/><Relationship Id="rId18" Type="http://schemas.openxmlformats.org/officeDocument/2006/relationships/image" Target="../media/image3.svg"/><Relationship Id="rId17" Type="http://schemas.openxmlformats.org/officeDocument/2006/relationships/image" Target="../media/image2.png"/><Relationship Id="rId16" Type="http://schemas.openxmlformats.org/officeDocument/2006/relationships/tags" Target="../tags/tag10.xml"/><Relationship Id="rId15" Type="http://schemas.openxmlformats.org/officeDocument/2006/relationships/tags" Target="../tags/tag9.xml"/><Relationship Id="rId14" Type="http://schemas.openxmlformats.org/officeDocument/2006/relationships/tags" Target="../tags/tag8.xml"/><Relationship Id="rId13" Type="http://schemas.openxmlformats.org/officeDocument/2006/relationships/tags" Target="../tags/tag7.xml"/><Relationship Id="rId12" Type="http://schemas.openxmlformats.org/officeDocument/2006/relationships/tags" Target="../tags/tag6.xml"/><Relationship Id="rId11" Type="http://schemas.openxmlformats.org/officeDocument/2006/relationships/tags" Target="../tags/tag5.xml"/><Relationship Id="rId10" Type="http://schemas.openxmlformats.org/officeDocument/2006/relationships/image" Target="../media/image11.sv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image" Target="../media/image33.jpeg"/><Relationship Id="rId7" Type="http://schemas.openxmlformats.org/officeDocument/2006/relationships/image" Target="../media/image22.jpe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 Id="rId3" Type="http://schemas.openxmlformats.org/officeDocument/2006/relationships/image" Target="../media/image29.png"/><Relationship Id="rId2" Type="http://schemas.openxmlformats.org/officeDocument/2006/relationships/image" Target="../media/image28.svg"/><Relationship Id="rId12" Type="http://schemas.openxmlformats.org/officeDocument/2006/relationships/slideLayout" Target="../slideLayouts/slideLayout7.xml"/><Relationship Id="rId11" Type="http://schemas.openxmlformats.org/officeDocument/2006/relationships/image" Target="../media/image34.png"/><Relationship Id="rId10" Type="http://schemas.openxmlformats.org/officeDocument/2006/relationships/tags" Target="../tags/tag26.xml"/><Relationship Id="rId1" Type="http://schemas.openxmlformats.org/officeDocument/2006/relationships/image" Target="../media/image27.png"/></Relationships>
</file>

<file path=ppt/slides/_rels/slide7.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image" Target="../media/image17.png"/><Relationship Id="rId7" Type="http://schemas.openxmlformats.org/officeDocument/2006/relationships/image" Target="../media/image22.jpe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 Id="rId3" Type="http://schemas.openxmlformats.org/officeDocument/2006/relationships/image" Target="../media/image29.png"/><Relationship Id="rId2" Type="http://schemas.openxmlformats.org/officeDocument/2006/relationships/image" Target="../media/image35.svg"/><Relationship Id="rId12" Type="http://schemas.openxmlformats.org/officeDocument/2006/relationships/slideLayout" Target="../slideLayouts/slideLayout7.xml"/><Relationship Id="rId11" Type="http://schemas.openxmlformats.org/officeDocument/2006/relationships/image" Target="../media/image40.jpeg"/><Relationship Id="rId10" Type="http://schemas.openxmlformats.org/officeDocument/2006/relationships/image" Target="../media/image39.png"/><Relationship Id="rId1" Type="http://schemas.openxmlformats.org/officeDocument/2006/relationships/image" Target="../media/image27.png"/></Relationships>
</file>

<file path=ppt/slides/_rels/slide8.xml.rels><?xml version="1.0" encoding="UTF-8" standalone="yes"?>
<Relationships xmlns="http://schemas.openxmlformats.org/package/2006/relationships"><Relationship Id="rId9" Type="http://schemas.openxmlformats.org/officeDocument/2006/relationships/image" Target="../media/image42.jpeg"/><Relationship Id="rId8" Type="http://schemas.openxmlformats.org/officeDocument/2006/relationships/image" Target="../media/image41.png"/><Relationship Id="rId7" Type="http://schemas.openxmlformats.org/officeDocument/2006/relationships/image" Target="../media/image17.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 Id="rId3" Type="http://schemas.openxmlformats.org/officeDocument/2006/relationships/image" Target="../media/image29.png"/><Relationship Id="rId2" Type="http://schemas.openxmlformats.org/officeDocument/2006/relationships/image" Target="../media/image35.svg"/><Relationship Id="rId13" Type="http://schemas.openxmlformats.org/officeDocument/2006/relationships/slideLayout" Target="../slideLayouts/slideLayout7.xml"/><Relationship Id="rId12" Type="http://schemas.openxmlformats.org/officeDocument/2006/relationships/image" Target="../media/image44.jpeg"/><Relationship Id="rId11" Type="http://schemas.openxmlformats.org/officeDocument/2006/relationships/image" Target="../media/image43.png"/><Relationship Id="rId10" Type="http://schemas.openxmlformats.org/officeDocument/2006/relationships/tags" Target="../tags/tag28.xml"/><Relationship Id="rId1" Type="http://schemas.openxmlformats.org/officeDocument/2006/relationships/image" Target="../media/image27.png"/></Relationships>
</file>

<file path=ppt/slides/_rels/slide9.xml.rels><?xml version="1.0" encoding="UTF-8" standalone="yes"?>
<Relationships xmlns="http://schemas.openxmlformats.org/package/2006/relationships"><Relationship Id="rId9" Type="http://schemas.openxmlformats.org/officeDocument/2006/relationships/image" Target="../media/image45.png"/><Relationship Id="rId8" Type="http://schemas.openxmlformats.org/officeDocument/2006/relationships/image" Target="../media/image17.png"/><Relationship Id="rId7" Type="http://schemas.openxmlformats.org/officeDocument/2006/relationships/image" Target="../media/image22.jpe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 Id="rId3" Type="http://schemas.openxmlformats.org/officeDocument/2006/relationships/image" Target="../media/image29.png"/><Relationship Id="rId2" Type="http://schemas.openxmlformats.org/officeDocument/2006/relationships/image" Target="../media/image35.svg"/><Relationship Id="rId11" Type="http://schemas.openxmlformats.org/officeDocument/2006/relationships/slideLayout" Target="../slideLayouts/slideLayout7.xml"/><Relationship Id="rId10" Type="http://schemas.openxmlformats.org/officeDocument/2006/relationships/image" Target="../media/image46.jpeg"/><Relationship Id="rId1"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29" name="Freeform 8"/>
          <p:cNvSpPr/>
          <p:nvPr/>
        </p:nvSpPr>
        <p:spPr>
          <a:xfrm rot="16200000">
            <a:off x="8446770" y="468630"/>
            <a:ext cx="10701655" cy="9459595"/>
          </a:xfrm>
          <a:custGeom>
            <a:avLst/>
            <a:gdLst/>
            <a:ahLst/>
            <a:cxnLst/>
            <a:rect l="l" t="t" r="r" b="b"/>
            <a:pathLst>
              <a:path w="1343306" h="2176959">
                <a:moveTo>
                  <a:pt x="45537" y="0"/>
                </a:moveTo>
                <a:lnTo>
                  <a:pt x="1297769" y="0"/>
                </a:lnTo>
                <a:cubicBezTo>
                  <a:pt x="1322918" y="0"/>
                  <a:pt x="1343306" y="20388"/>
                  <a:pt x="1343306" y="45537"/>
                </a:cubicBezTo>
                <a:lnTo>
                  <a:pt x="1343306" y="2131421"/>
                </a:lnTo>
                <a:cubicBezTo>
                  <a:pt x="1343306" y="2143498"/>
                  <a:pt x="1338508" y="2155081"/>
                  <a:pt x="1329969" y="2163621"/>
                </a:cubicBezTo>
                <a:cubicBezTo>
                  <a:pt x="1321429" y="2172161"/>
                  <a:pt x="1309846" y="2176959"/>
                  <a:pt x="1297769" y="2176959"/>
                </a:cubicBezTo>
                <a:lnTo>
                  <a:pt x="45537" y="2176959"/>
                </a:lnTo>
                <a:cubicBezTo>
                  <a:pt x="33460" y="2176959"/>
                  <a:pt x="21878" y="2172161"/>
                  <a:pt x="13338" y="2163621"/>
                </a:cubicBezTo>
                <a:cubicBezTo>
                  <a:pt x="4798" y="2155081"/>
                  <a:pt x="0" y="2143498"/>
                  <a:pt x="0" y="2131421"/>
                </a:cubicBezTo>
                <a:lnTo>
                  <a:pt x="0" y="45537"/>
                </a:lnTo>
                <a:cubicBezTo>
                  <a:pt x="0" y="33460"/>
                  <a:pt x="4798" y="21878"/>
                  <a:pt x="13338" y="13338"/>
                </a:cubicBezTo>
                <a:cubicBezTo>
                  <a:pt x="21878" y="4798"/>
                  <a:pt x="33460" y="0"/>
                  <a:pt x="45537" y="0"/>
                </a:cubicBezTo>
                <a:close/>
              </a:path>
            </a:pathLst>
          </a:custGeom>
          <a:solidFill>
            <a:schemeClr val="accent6"/>
          </a:solidFill>
        </p:spPr>
      </p:sp>
      <p:grpSp>
        <p:nvGrpSpPr>
          <p:cNvPr id="2" name="Group 2"/>
          <p:cNvGrpSpPr/>
          <p:nvPr/>
        </p:nvGrpSpPr>
        <p:grpSpPr>
          <a:xfrm rot="0">
            <a:off x="-76200" y="0"/>
            <a:ext cx="9144000" cy="10287000"/>
            <a:chOff x="0" y="0"/>
            <a:chExt cx="812800" cy="914400"/>
          </a:xfrm>
        </p:grpSpPr>
        <p:sp>
          <p:nvSpPr>
            <p:cNvPr id="3" name="Freeform 3"/>
            <p:cNvSpPr/>
            <p:nvPr/>
          </p:nvSpPr>
          <p:spPr>
            <a:xfrm>
              <a:off x="0" y="0"/>
              <a:ext cx="812800" cy="914400"/>
            </a:xfrm>
            <a:custGeom>
              <a:avLst/>
              <a:gdLst/>
              <a:ahLst/>
              <a:cxnLst/>
              <a:rect l="l" t="t" r="r" b="b"/>
              <a:pathLst>
                <a:path w="812800" h="914400">
                  <a:moveTo>
                    <a:pt x="0" y="0"/>
                  </a:moveTo>
                  <a:lnTo>
                    <a:pt x="812800" y="0"/>
                  </a:lnTo>
                  <a:lnTo>
                    <a:pt x="812800" y="914400"/>
                  </a:lnTo>
                  <a:lnTo>
                    <a:pt x="0" y="914400"/>
                  </a:lnTo>
                  <a:close/>
                </a:path>
              </a:pathLst>
            </a:custGeom>
            <a:blipFill>
              <a:blip r:embed="rId1"/>
              <a:stretch>
                <a:fillRect t="-16834" r="-7249" b="-26254"/>
              </a:stretch>
            </a:blipFill>
          </p:spPr>
        </p:sp>
      </p:grpSp>
      <p:grpSp>
        <p:nvGrpSpPr>
          <p:cNvPr id="4" name="Group 4"/>
          <p:cNvGrpSpPr/>
          <p:nvPr/>
        </p:nvGrpSpPr>
        <p:grpSpPr>
          <a:xfrm rot="0">
            <a:off x="7411720" y="3279140"/>
            <a:ext cx="8803640" cy="5100320"/>
            <a:chOff x="0" y="0"/>
            <a:chExt cx="2176958" cy="1343306"/>
          </a:xfrm>
        </p:grpSpPr>
        <p:sp>
          <p:nvSpPr>
            <p:cNvPr id="5" name="Freeform 5"/>
            <p:cNvSpPr/>
            <p:nvPr/>
          </p:nvSpPr>
          <p:spPr>
            <a:xfrm>
              <a:off x="0" y="0"/>
              <a:ext cx="2176959" cy="1343306"/>
            </a:xfrm>
            <a:custGeom>
              <a:avLst/>
              <a:gdLst/>
              <a:ahLst/>
              <a:cxnLst/>
              <a:rect l="l" t="t" r="r" b="b"/>
              <a:pathLst>
                <a:path w="2176959" h="1343306">
                  <a:moveTo>
                    <a:pt x="28099" y="0"/>
                  </a:moveTo>
                  <a:lnTo>
                    <a:pt x="2148859" y="0"/>
                  </a:lnTo>
                  <a:cubicBezTo>
                    <a:pt x="2156312" y="0"/>
                    <a:pt x="2163459" y="2960"/>
                    <a:pt x="2168728" y="8230"/>
                  </a:cubicBezTo>
                  <a:cubicBezTo>
                    <a:pt x="2173998" y="13500"/>
                    <a:pt x="2176959" y="20647"/>
                    <a:pt x="2176959" y="28099"/>
                  </a:cubicBezTo>
                  <a:lnTo>
                    <a:pt x="2176959" y="1315207"/>
                  </a:lnTo>
                  <a:cubicBezTo>
                    <a:pt x="2176959" y="1330726"/>
                    <a:pt x="2164378" y="1343306"/>
                    <a:pt x="2148859" y="1343306"/>
                  </a:cubicBezTo>
                  <a:lnTo>
                    <a:pt x="28099" y="1343306"/>
                  </a:lnTo>
                  <a:cubicBezTo>
                    <a:pt x="20647" y="1343306"/>
                    <a:pt x="13500" y="1340346"/>
                    <a:pt x="8230" y="1335076"/>
                  </a:cubicBezTo>
                  <a:cubicBezTo>
                    <a:pt x="2960" y="1329806"/>
                    <a:pt x="0" y="1322659"/>
                    <a:pt x="0" y="1315207"/>
                  </a:cubicBezTo>
                  <a:lnTo>
                    <a:pt x="0" y="28099"/>
                  </a:lnTo>
                  <a:cubicBezTo>
                    <a:pt x="0" y="20647"/>
                    <a:pt x="2960" y="13500"/>
                    <a:pt x="8230" y="8230"/>
                  </a:cubicBezTo>
                  <a:cubicBezTo>
                    <a:pt x="13500" y="2960"/>
                    <a:pt x="20647" y="0"/>
                    <a:pt x="28099" y="0"/>
                  </a:cubicBezTo>
                  <a:close/>
                </a:path>
              </a:pathLst>
            </a:custGeom>
            <a:solidFill>
              <a:srgbClr val="1A4C79"/>
            </a:solidFill>
          </p:spPr>
        </p:sp>
        <p:sp>
          <p:nvSpPr>
            <p:cNvPr id="6" name="TextBox 6"/>
            <p:cNvSpPr txBox="1"/>
            <p:nvPr/>
          </p:nvSpPr>
          <p:spPr>
            <a:xfrm>
              <a:off x="0" y="-57150"/>
              <a:ext cx="2176958" cy="1400456"/>
            </a:xfrm>
            <a:prstGeom prst="rect">
              <a:avLst/>
            </a:prstGeom>
          </p:spPr>
          <p:txBody>
            <a:bodyPr lIns="50800" tIns="50800" rIns="50800" bIns="50800" rtlCol="0" anchor="ctr"/>
            <a:lstStyle/>
            <a:p>
              <a:pPr algn="ctr">
                <a:lnSpc>
                  <a:spcPts val="3220"/>
                </a:lnSpc>
              </a:pPr>
            </a:p>
          </p:txBody>
        </p:sp>
      </p:grpSp>
      <p:sp>
        <p:nvSpPr>
          <p:cNvPr id="8" name="Freeform 8"/>
          <p:cNvSpPr/>
          <p:nvPr/>
        </p:nvSpPr>
        <p:spPr>
          <a:xfrm rot="16200000">
            <a:off x="9251315" y="1186815"/>
            <a:ext cx="5100320" cy="8829040"/>
          </a:xfrm>
          <a:custGeom>
            <a:avLst/>
            <a:gdLst/>
            <a:ahLst/>
            <a:cxnLst/>
            <a:rect l="l" t="t" r="r" b="b"/>
            <a:pathLst>
              <a:path w="1343306" h="2176959">
                <a:moveTo>
                  <a:pt x="45537" y="0"/>
                </a:moveTo>
                <a:lnTo>
                  <a:pt x="1297769" y="0"/>
                </a:lnTo>
                <a:cubicBezTo>
                  <a:pt x="1322918" y="0"/>
                  <a:pt x="1343306" y="20388"/>
                  <a:pt x="1343306" y="45537"/>
                </a:cubicBezTo>
                <a:lnTo>
                  <a:pt x="1343306" y="2131421"/>
                </a:lnTo>
                <a:cubicBezTo>
                  <a:pt x="1343306" y="2143498"/>
                  <a:pt x="1338508" y="2155081"/>
                  <a:pt x="1329969" y="2163621"/>
                </a:cubicBezTo>
                <a:cubicBezTo>
                  <a:pt x="1321429" y="2172161"/>
                  <a:pt x="1309846" y="2176959"/>
                  <a:pt x="1297769" y="2176959"/>
                </a:cubicBezTo>
                <a:lnTo>
                  <a:pt x="45537" y="2176959"/>
                </a:lnTo>
                <a:cubicBezTo>
                  <a:pt x="33460" y="2176959"/>
                  <a:pt x="21878" y="2172161"/>
                  <a:pt x="13338" y="2163621"/>
                </a:cubicBezTo>
                <a:cubicBezTo>
                  <a:pt x="4798" y="2155081"/>
                  <a:pt x="0" y="2143498"/>
                  <a:pt x="0" y="2131421"/>
                </a:cubicBezTo>
                <a:lnTo>
                  <a:pt x="0" y="45537"/>
                </a:lnTo>
                <a:cubicBezTo>
                  <a:pt x="0" y="33460"/>
                  <a:pt x="4798" y="21878"/>
                  <a:pt x="13338" y="13338"/>
                </a:cubicBezTo>
                <a:cubicBezTo>
                  <a:pt x="21878" y="4798"/>
                  <a:pt x="33460" y="0"/>
                  <a:pt x="45537" y="0"/>
                </a:cubicBezTo>
                <a:close/>
              </a:path>
            </a:pathLst>
          </a:custGeom>
          <a:gradFill rotWithShape="1">
            <a:gsLst>
              <a:gs pos="0">
                <a:srgbClr val="1A4C79">
                  <a:alpha val="0"/>
                </a:srgbClr>
              </a:gs>
              <a:gs pos="50000">
                <a:srgbClr val="12385C">
                  <a:alpha val="100000"/>
                </a:srgbClr>
              </a:gs>
              <a:gs pos="100000">
                <a:srgbClr val="082948">
                  <a:alpha val="100000"/>
                </a:srgbClr>
              </a:gs>
            </a:gsLst>
            <a:lin ang="0"/>
          </a:gradFill>
        </p:spPr>
      </p:sp>
      <p:sp>
        <p:nvSpPr>
          <p:cNvPr id="9" name="TextBox 9"/>
          <p:cNvSpPr txBox="1"/>
          <p:nvPr/>
        </p:nvSpPr>
        <p:spPr>
          <a:xfrm rot="16200000">
            <a:off x="9244965" y="1176655"/>
            <a:ext cx="5100320" cy="8919210"/>
          </a:xfrm>
          <a:prstGeom prst="rect">
            <a:avLst/>
          </a:prstGeom>
        </p:spPr>
        <p:txBody>
          <a:bodyPr lIns="50800" tIns="50800" rIns="50800" bIns="50800" rtlCol="0" anchor="ctr"/>
          <a:lstStyle/>
          <a:p>
            <a:pPr algn="ctr">
              <a:lnSpc>
                <a:spcPts val="3220"/>
              </a:lnSpc>
            </a:pPr>
          </a:p>
        </p:txBody>
      </p:sp>
      <p:sp>
        <p:nvSpPr>
          <p:cNvPr id="13" name="TextBox 13"/>
          <p:cNvSpPr txBox="1"/>
          <p:nvPr/>
        </p:nvSpPr>
        <p:spPr>
          <a:xfrm>
            <a:off x="11707495" y="8485505"/>
            <a:ext cx="4373880" cy="430530"/>
          </a:xfrm>
          <a:prstGeom prst="rect">
            <a:avLst/>
          </a:prstGeom>
        </p:spPr>
        <p:txBody>
          <a:bodyPr wrap="square" lIns="0" tIns="0" rIns="0" bIns="0" rtlCol="0" anchor="t">
            <a:spAutoFit/>
          </a:bodyPr>
          <a:lstStyle/>
          <a:p>
            <a:pPr algn="r">
              <a:lnSpc>
                <a:spcPts val="3360"/>
              </a:lnSpc>
            </a:pPr>
            <a:r>
              <a:rPr lang="en-US" sz="2400">
                <a:solidFill>
                  <a:srgbClr val="000000"/>
                </a:solidFill>
                <a:latin typeface="Poppins" panose="00000500000000000000"/>
                <a:ea typeface="Poppins" panose="00000500000000000000"/>
                <a:cs typeface="Poppins" panose="00000500000000000000"/>
                <a:sym typeface="Poppins" panose="00000500000000000000"/>
              </a:rPr>
              <a:t>www.watticenergies.com</a:t>
            </a:r>
            <a:endParaRPr lang="en-US" sz="2400">
              <a:solidFill>
                <a:srgbClr val="000000"/>
              </a:solidFill>
              <a:latin typeface="Poppins" panose="00000500000000000000"/>
              <a:ea typeface="Poppins" panose="00000500000000000000"/>
              <a:cs typeface="Poppins" panose="00000500000000000000"/>
              <a:sym typeface="Poppins" panose="00000500000000000000"/>
            </a:endParaRPr>
          </a:p>
        </p:txBody>
      </p:sp>
      <p:sp>
        <p:nvSpPr>
          <p:cNvPr id="15" name="Freeform 15"/>
          <p:cNvSpPr/>
          <p:nvPr/>
        </p:nvSpPr>
        <p:spPr>
          <a:xfrm rot="5400000" flipV="1">
            <a:off x="9072025" y="-1452351"/>
            <a:ext cx="4128129" cy="2904702"/>
          </a:xfrm>
          <a:custGeom>
            <a:avLst/>
            <a:gdLst/>
            <a:ahLst/>
            <a:cxnLst/>
            <a:rect l="l" t="t" r="r" b="b"/>
            <a:pathLst>
              <a:path w="4128129" h="2904702">
                <a:moveTo>
                  <a:pt x="0" y="2904702"/>
                </a:moveTo>
                <a:lnTo>
                  <a:pt x="4128130" y="2904702"/>
                </a:lnTo>
                <a:lnTo>
                  <a:pt x="4128130" y="0"/>
                </a:lnTo>
                <a:lnTo>
                  <a:pt x="0" y="0"/>
                </a:lnTo>
                <a:lnTo>
                  <a:pt x="0" y="290470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16"/>
          <p:cNvSpPr/>
          <p:nvPr/>
        </p:nvSpPr>
        <p:spPr>
          <a:xfrm flipH="1" flipV="1">
            <a:off x="16610795" y="4788981"/>
            <a:ext cx="4128129" cy="2904702"/>
          </a:xfrm>
          <a:custGeom>
            <a:avLst/>
            <a:gdLst/>
            <a:ahLst/>
            <a:cxnLst/>
            <a:rect l="l" t="t" r="r" b="b"/>
            <a:pathLst>
              <a:path w="4128129" h="2904702">
                <a:moveTo>
                  <a:pt x="4128129" y="2904702"/>
                </a:moveTo>
                <a:lnTo>
                  <a:pt x="0" y="2904702"/>
                </a:lnTo>
                <a:lnTo>
                  <a:pt x="0" y="0"/>
                </a:lnTo>
                <a:lnTo>
                  <a:pt x="4128129" y="0"/>
                </a:lnTo>
                <a:lnTo>
                  <a:pt x="4128129" y="290470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7" name="Freeform 17"/>
          <p:cNvSpPr/>
          <p:nvPr/>
        </p:nvSpPr>
        <p:spPr>
          <a:xfrm>
            <a:off x="12223750" y="8986520"/>
            <a:ext cx="988695" cy="970915"/>
          </a:xfrm>
          <a:custGeom>
            <a:avLst/>
            <a:gdLst/>
            <a:ahLst/>
            <a:cxnLst/>
            <a:rect l="l" t="t" r="r" b="b"/>
            <a:pathLst>
              <a:path w="1483903" h="1483903">
                <a:moveTo>
                  <a:pt x="0" y="0"/>
                </a:moveTo>
                <a:lnTo>
                  <a:pt x="1483903" y="0"/>
                </a:lnTo>
                <a:lnTo>
                  <a:pt x="1483903" y="1483903"/>
                </a:lnTo>
                <a:lnTo>
                  <a:pt x="0" y="14839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8" name="Freeform 18"/>
          <p:cNvSpPr/>
          <p:nvPr/>
        </p:nvSpPr>
        <p:spPr>
          <a:xfrm flipH="1">
            <a:off x="14874775" y="6547487"/>
            <a:ext cx="863079" cy="863079"/>
          </a:xfrm>
          <a:custGeom>
            <a:avLst/>
            <a:gdLst/>
            <a:ahLst/>
            <a:cxnLst/>
            <a:rect l="l" t="t" r="r" b="b"/>
            <a:pathLst>
              <a:path w="863079" h="863079">
                <a:moveTo>
                  <a:pt x="863079" y="0"/>
                </a:moveTo>
                <a:lnTo>
                  <a:pt x="0" y="0"/>
                </a:lnTo>
                <a:lnTo>
                  <a:pt x="0" y="863079"/>
                </a:lnTo>
                <a:lnTo>
                  <a:pt x="863079" y="863079"/>
                </a:lnTo>
                <a:lnTo>
                  <a:pt x="863079"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9" name="TextBox 19"/>
          <p:cNvSpPr txBox="1"/>
          <p:nvPr/>
        </p:nvSpPr>
        <p:spPr>
          <a:xfrm>
            <a:off x="8532495" y="4384675"/>
            <a:ext cx="9065260" cy="1796415"/>
          </a:xfrm>
          <a:prstGeom prst="rect">
            <a:avLst/>
          </a:prstGeom>
        </p:spPr>
        <p:txBody>
          <a:bodyPr wrap="square" lIns="0" tIns="0" rIns="0" bIns="0" rtlCol="0" anchor="t">
            <a:spAutoFit/>
          </a:bodyPr>
          <a:lstStyle/>
          <a:p>
            <a:pPr algn="l">
              <a:lnSpc>
                <a:spcPts val="7005"/>
              </a:lnSpc>
            </a:pPr>
            <a:r>
              <a:rPr lang="en-US" sz="8000" b="1">
                <a:solidFill>
                  <a:srgbClr val="FFFFFF"/>
                </a:solidFill>
                <a:latin typeface="Calibri" panose="020F0502020204030204" charset="0"/>
                <a:ea typeface="Agrandir Bold" panose="00000800000000000000"/>
                <a:cs typeface="Calibri" panose="020F0502020204030204" charset="0"/>
                <a:sym typeface="Agrandir Bold" panose="00000800000000000000"/>
              </a:rPr>
              <a:t>Wattic Energies</a:t>
            </a:r>
            <a:endParaRPr lang="en-US" sz="6800" b="1">
              <a:solidFill>
                <a:srgbClr val="FFFFFF"/>
              </a:solidFill>
              <a:latin typeface="Calibri" panose="020F0502020204030204" charset="0"/>
              <a:ea typeface="Agrandir Bold" panose="00000800000000000000"/>
              <a:cs typeface="Calibri" panose="020F0502020204030204" charset="0"/>
              <a:sym typeface="Agrandir Bold" panose="00000800000000000000"/>
            </a:endParaRPr>
          </a:p>
          <a:p>
            <a:pPr algn="l">
              <a:lnSpc>
                <a:spcPts val="7005"/>
              </a:lnSpc>
            </a:pPr>
            <a:r>
              <a:rPr lang="en-US" sz="6800" b="1">
                <a:solidFill>
                  <a:schemeClr val="accent6">
                    <a:lumMod val="75000"/>
                  </a:schemeClr>
                </a:solidFill>
                <a:latin typeface="Calibri" panose="020F0502020204030204" charset="0"/>
                <a:ea typeface="Agrandir Bold" panose="00000800000000000000"/>
                <a:cs typeface="Calibri" panose="020F0502020204030204" charset="0"/>
                <a:sym typeface="Agrandir Bold" panose="00000800000000000000"/>
              </a:rPr>
              <a:t>Solutions Brochure</a:t>
            </a:r>
            <a:endParaRPr lang="en-US" sz="6800" b="1">
              <a:solidFill>
                <a:schemeClr val="accent6">
                  <a:lumMod val="75000"/>
                </a:schemeClr>
              </a:solidFill>
              <a:latin typeface="Calibri" panose="020F0502020204030204" charset="0"/>
              <a:ea typeface="Agrandir Bold" panose="00000800000000000000"/>
              <a:cs typeface="Calibri" panose="020F0502020204030204" charset="0"/>
              <a:sym typeface="Agrandir Bold" panose="00000800000000000000"/>
            </a:endParaRPr>
          </a:p>
        </p:txBody>
      </p:sp>
      <p:sp>
        <p:nvSpPr>
          <p:cNvPr id="20" name="TextBox 20"/>
          <p:cNvSpPr txBox="1"/>
          <p:nvPr/>
        </p:nvSpPr>
        <p:spPr>
          <a:xfrm>
            <a:off x="8532495" y="6676390"/>
            <a:ext cx="6508750" cy="861695"/>
          </a:xfrm>
          <a:prstGeom prst="rect">
            <a:avLst/>
          </a:prstGeom>
        </p:spPr>
        <p:txBody>
          <a:bodyPr wrap="square" lIns="0" tIns="0" rIns="0" bIns="0" rtlCol="0" anchor="t">
            <a:spAutoFit/>
          </a:bodyPr>
          <a:lstStyle/>
          <a:p>
            <a:pPr algn="l">
              <a:lnSpc>
                <a:spcPts val="3360"/>
              </a:lnSpc>
            </a:pPr>
            <a:r>
              <a:rPr lang="en-US" sz="2400">
                <a:solidFill>
                  <a:srgbClr val="FFFFFF"/>
                </a:solidFill>
                <a:latin typeface="Poppins" panose="00000500000000000000"/>
                <a:ea typeface="Poppins" panose="00000500000000000000"/>
                <a:cs typeface="Poppins" panose="00000500000000000000"/>
                <a:sym typeface="Poppins" panose="00000500000000000000"/>
              </a:rPr>
              <a:t>Revolutionizing Africa’s Energy Consumption &amp; Monitoring Experience.</a:t>
            </a:r>
            <a:endParaRPr lang="en-US" altLang="en-US" sz="2400">
              <a:solidFill>
                <a:srgbClr val="FFFFFF"/>
              </a:solidFill>
              <a:latin typeface="Poppins" panose="00000500000000000000"/>
              <a:ea typeface="Poppins" panose="00000500000000000000"/>
              <a:cs typeface="Poppins" panose="00000500000000000000"/>
              <a:sym typeface="Poppins" panose="00000500000000000000"/>
            </a:endParaRPr>
          </a:p>
        </p:txBody>
      </p:sp>
      <p:sp>
        <p:nvSpPr>
          <p:cNvPr id="23" name="Freeform 23"/>
          <p:cNvSpPr/>
          <p:nvPr/>
        </p:nvSpPr>
        <p:spPr>
          <a:xfrm>
            <a:off x="17606510" y="2838041"/>
            <a:ext cx="1667780" cy="1667780"/>
          </a:xfrm>
          <a:custGeom>
            <a:avLst/>
            <a:gdLst/>
            <a:ahLst/>
            <a:cxnLst/>
            <a:rect l="l" t="t" r="r" b="b"/>
            <a:pathLst>
              <a:path w="1667780" h="1667780">
                <a:moveTo>
                  <a:pt x="0" y="0"/>
                </a:moveTo>
                <a:lnTo>
                  <a:pt x="1667780" y="0"/>
                </a:lnTo>
                <a:lnTo>
                  <a:pt x="1667780" y="1667780"/>
                </a:lnTo>
                <a:lnTo>
                  <a:pt x="0" y="16677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27" name="Picture 26" descr="Screenshot_20250627_113652_Photos_2-removebg-preview"/>
          <p:cNvPicPr>
            <a:picLocks noChangeAspect="1"/>
          </p:cNvPicPr>
          <p:nvPr/>
        </p:nvPicPr>
        <p:blipFill>
          <a:blip r:embed="rId8"/>
          <a:stretch>
            <a:fillRect/>
          </a:stretch>
        </p:blipFill>
        <p:spPr>
          <a:xfrm>
            <a:off x="11734800" y="253365"/>
            <a:ext cx="4305300" cy="2686050"/>
          </a:xfrm>
          <a:prstGeom prst="rect">
            <a:avLst/>
          </a:prstGeom>
        </p:spPr>
      </p:pic>
      <p:pic>
        <p:nvPicPr>
          <p:cNvPr id="30" name="Picture 29" descr="Screenshot_20250627_113652_Photos_2-removebg-preview"/>
          <p:cNvPicPr>
            <a:picLocks noChangeAspect="1"/>
          </p:cNvPicPr>
          <p:nvPr/>
        </p:nvPicPr>
        <p:blipFill>
          <a:blip r:embed="rId8"/>
          <a:stretch>
            <a:fillRect/>
          </a:stretch>
        </p:blipFill>
        <p:spPr>
          <a:xfrm>
            <a:off x="3740150" y="1120140"/>
            <a:ext cx="1511935" cy="943610"/>
          </a:xfrm>
          <a:prstGeom prst="rect">
            <a:avLst/>
          </a:prstGeom>
        </p:spPr>
      </p:pic>
      <p:sp>
        <p:nvSpPr>
          <p:cNvPr id="32" name="TextBox 20"/>
          <p:cNvSpPr txBox="1"/>
          <p:nvPr/>
        </p:nvSpPr>
        <p:spPr>
          <a:xfrm>
            <a:off x="9095740" y="2400300"/>
            <a:ext cx="9566910" cy="430530"/>
          </a:xfrm>
          <a:prstGeom prst="rect">
            <a:avLst/>
          </a:prstGeom>
        </p:spPr>
        <p:txBody>
          <a:bodyPr wrap="square" lIns="0" tIns="0" rIns="0" bIns="0" rtlCol="0" anchor="t">
            <a:spAutoFit/>
          </a:bodyPr>
          <a:p>
            <a:pPr algn="ctr">
              <a:lnSpc>
                <a:spcPts val="3360"/>
              </a:lnSpc>
            </a:pPr>
            <a:r>
              <a:rPr lang="en-US" altLang="en-US" sz="1600">
                <a:solidFill>
                  <a:schemeClr val="tx1"/>
                </a:solidFill>
                <a:latin typeface="Poppins" panose="00000500000000000000"/>
                <a:ea typeface="Poppins" panose="00000500000000000000"/>
                <a:cs typeface="Poppins" panose="00000500000000000000"/>
                <a:sym typeface="Poppins" panose="00000500000000000000"/>
              </a:rPr>
              <a:t>Powering Efficiency | Ensuring Reliability | Monitoring Consumption | Reducing Costs</a:t>
            </a:r>
            <a:endParaRPr lang="en-US" altLang="en-US" sz="1600">
              <a:solidFill>
                <a:schemeClr val="tx1"/>
              </a:solidFill>
              <a:latin typeface="Poppins" panose="00000500000000000000"/>
              <a:ea typeface="Poppins" panose="00000500000000000000"/>
              <a:cs typeface="Poppins" panose="00000500000000000000"/>
              <a:sym typeface="Poppins" panose="00000500000000000000"/>
            </a:endParaRPr>
          </a:p>
        </p:txBody>
      </p:sp>
      <p:pic>
        <p:nvPicPr>
          <p:cNvPr id="34" name="Picture 33" descr="Screenshot_20250627_070137_Gallery_2-removebg-preview"/>
          <p:cNvPicPr>
            <a:picLocks noChangeAspect="1"/>
          </p:cNvPicPr>
          <p:nvPr/>
        </p:nvPicPr>
        <p:blipFill>
          <a:blip r:embed="rId9"/>
          <a:stretch>
            <a:fillRect/>
          </a:stretch>
        </p:blipFill>
        <p:spPr>
          <a:xfrm>
            <a:off x="3962400" y="5981700"/>
            <a:ext cx="1419860" cy="952500"/>
          </a:xfrm>
          <a:prstGeom prst="rect">
            <a:avLst/>
          </a:prstGeom>
        </p:spPr>
      </p:pic>
      <p:sp>
        <p:nvSpPr>
          <p:cNvPr id="35" name="Text Box 34"/>
          <p:cNvSpPr txBox="1"/>
          <p:nvPr/>
        </p:nvSpPr>
        <p:spPr>
          <a:xfrm>
            <a:off x="20513040" y="-1581785"/>
            <a:ext cx="6096000" cy="368300"/>
          </a:xfrm>
          <a:prstGeom prst="rect">
            <a:avLst/>
          </a:prstGeom>
          <a:noFill/>
        </p:spPr>
        <p:txBody>
          <a:bodyPr wrap="square" rtlCol="0">
            <a:spAutoFit/>
          </a:bodyPr>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A4C79"/>
        </a:solidFill>
        <a:effectLst/>
      </p:bgPr>
    </p:bg>
    <p:spTree>
      <p:nvGrpSpPr>
        <p:cNvPr id="1" name=""/>
        <p:cNvGrpSpPr/>
        <p:nvPr/>
      </p:nvGrpSpPr>
      <p:grpSpPr>
        <a:xfrm>
          <a:off x="0" y="0"/>
          <a:ext cx="0" cy="0"/>
          <a:chOff x="0" y="0"/>
          <a:chExt cx="0" cy="0"/>
        </a:xfrm>
      </p:grpSpPr>
      <p:grpSp>
        <p:nvGrpSpPr>
          <p:cNvPr id="2" name="Group 2"/>
          <p:cNvGrpSpPr/>
          <p:nvPr/>
        </p:nvGrpSpPr>
        <p:grpSpPr>
          <a:xfrm rot="-6827918">
            <a:off x="78834" y="-9448625"/>
            <a:ext cx="7066306" cy="22566377"/>
            <a:chOff x="0" y="0"/>
            <a:chExt cx="1861085" cy="5943408"/>
          </a:xfrm>
        </p:grpSpPr>
        <p:sp>
          <p:nvSpPr>
            <p:cNvPr id="3" name="Freeform 3"/>
            <p:cNvSpPr/>
            <p:nvPr/>
          </p:nvSpPr>
          <p:spPr>
            <a:xfrm>
              <a:off x="0" y="0"/>
              <a:ext cx="1861085" cy="5943408"/>
            </a:xfrm>
            <a:custGeom>
              <a:avLst/>
              <a:gdLst/>
              <a:ahLst/>
              <a:cxnLst/>
              <a:rect l="l" t="t" r="r" b="b"/>
              <a:pathLst>
                <a:path w="1861085" h="5943408">
                  <a:moveTo>
                    <a:pt x="32868" y="0"/>
                  </a:moveTo>
                  <a:lnTo>
                    <a:pt x="1828216" y="0"/>
                  </a:lnTo>
                  <a:cubicBezTo>
                    <a:pt x="1836934" y="0"/>
                    <a:pt x="1845294" y="3463"/>
                    <a:pt x="1851458" y="9627"/>
                  </a:cubicBezTo>
                  <a:cubicBezTo>
                    <a:pt x="1857622" y="15791"/>
                    <a:pt x="1861085" y="24151"/>
                    <a:pt x="1861085" y="32868"/>
                  </a:cubicBezTo>
                  <a:lnTo>
                    <a:pt x="1861085" y="5910540"/>
                  </a:lnTo>
                  <a:cubicBezTo>
                    <a:pt x="1861085" y="5919257"/>
                    <a:pt x="1857622" y="5927617"/>
                    <a:pt x="1851458" y="5933781"/>
                  </a:cubicBezTo>
                  <a:cubicBezTo>
                    <a:pt x="1845294" y="5939945"/>
                    <a:pt x="1836934" y="5943408"/>
                    <a:pt x="1828216" y="5943408"/>
                  </a:cubicBezTo>
                  <a:lnTo>
                    <a:pt x="32868" y="5943408"/>
                  </a:lnTo>
                  <a:cubicBezTo>
                    <a:pt x="24151" y="5943408"/>
                    <a:pt x="15791" y="5939945"/>
                    <a:pt x="9627" y="5933781"/>
                  </a:cubicBezTo>
                  <a:cubicBezTo>
                    <a:pt x="3463" y="5927617"/>
                    <a:pt x="0" y="5919257"/>
                    <a:pt x="0" y="5910540"/>
                  </a:cubicBezTo>
                  <a:lnTo>
                    <a:pt x="0" y="32868"/>
                  </a:lnTo>
                  <a:cubicBezTo>
                    <a:pt x="0" y="24151"/>
                    <a:pt x="3463" y="15791"/>
                    <a:pt x="9627" y="9627"/>
                  </a:cubicBezTo>
                  <a:cubicBezTo>
                    <a:pt x="15791" y="3463"/>
                    <a:pt x="24151" y="0"/>
                    <a:pt x="32868" y="0"/>
                  </a:cubicBezTo>
                  <a:close/>
                </a:path>
              </a:pathLst>
            </a:custGeom>
            <a:gradFill rotWithShape="1">
              <a:gsLst>
                <a:gs pos="0">
                  <a:srgbClr val="1A4C79">
                    <a:alpha val="0"/>
                  </a:srgbClr>
                </a:gs>
                <a:gs pos="50000">
                  <a:srgbClr val="12385C">
                    <a:alpha val="84500"/>
                  </a:srgbClr>
                </a:gs>
                <a:gs pos="100000">
                  <a:srgbClr val="082948">
                    <a:alpha val="100000"/>
                  </a:srgbClr>
                </a:gs>
              </a:gsLst>
              <a:lin ang="0"/>
            </a:gradFill>
            <a:ln cap="rnd">
              <a:noFill/>
              <a:prstDash val="solid"/>
              <a:round/>
            </a:ln>
          </p:spPr>
        </p:sp>
        <p:sp>
          <p:nvSpPr>
            <p:cNvPr id="4" name="TextBox 4"/>
            <p:cNvSpPr txBox="1"/>
            <p:nvPr/>
          </p:nvSpPr>
          <p:spPr>
            <a:xfrm>
              <a:off x="0" y="-57150"/>
              <a:ext cx="1861085" cy="6000558"/>
            </a:xfrm>
            <a:prstGeom prst="rect">
              <a:avLst/>
            </a:prstGeom>
          </p:spPr>
          <p:txBody>
            <a:bodyPr lIns="50800" tIns="50800" rIns="50800" bIns="50800" rtlCol="0" anchor="ctr"/>
            <a:lstStyle/>
            <a:p>
              <a:pPr marL="0" lvl="0" indent="0" algn="ctr">
                <a:lnSpc>
                  <a:spcPts val="3220"/>
                </a:lnSpc>
                <a:spcBef>
                  <a:spcPct val="0"/>
                </a:spcBef>
              </a:pPr>
            </a:p>
          </p:txBody>
        </p:sp>
      </p:grpSp>
      <p:sp>
        <p:nvSpPr>
          <p:cNvPr id="5" name="Freeform 5"/>
          <p:cNvSpPr/>
          <p:nvPr/>
        </p:nvSpPr>
        <p:spPr>
          <a:xfrm rot="-1538224">
            <a:off x="-2007416" y="-2736897"/>
            <a:ext cx="11238805" cy="6722849"/>
          </a:xfrm>
          <a:custGeom>
            <a:avLst/>
            <a:gdLst/>
            <a:ahLst/>
            <a:cxnLst/>
            <a:rect l="l" t="t" r="r" b="b"/>
            <a:pathLst>
              <a:path w="11238805" h="6722849">
                <a:moveTo>
                  <a:pt x="0" y="0"/>
                </a:moveTo>
                <a:lnTo>
                  <a:pt x="11238805" y="0"/>
                </a:lnTo>
                <a:lnTo>
                  <a:pt x="11238805" y="6722849"/>
                </a:lnTo>
                <a:lnTo>
                  <a:pt x="0" y="6722849"/>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nvGrpSpPr>
          <p:cNvPr id="6" name="Group 6"/>
          <p:cNvGrpSpPr/>
          <p:nvPr/>
        </p:nvGrpSpPr>
        <p:grpSpPr>
          <a:xfrm rot="3756552">
            <a:off x="9203180" y="-3163495"/>
            <a:ext cx="10921413" cy="22566377"/>
            <a:chOff x="0" y="0"/>
            <a:chExt cx="2876421" cy="5943408"/>
          </a:xfrm>
        </p:grpSpPr>
        <p:sp>
          <p:nvSpPr>
            <p:cNvPr id="7" name="Freeform 7"/>
            <p:cNvSpPr/>
            <p:nvPr/>
          </p:nvSpPr>
          <p:spPr>
            <a:xfrm>
              <a:off x="0" y="0"/>
              <a:ext cx="2876422" cy="5943408"/>
            </a:xfrm>
            <a:custGeom>
              <a:avLst/>
              <a:gdLst/>
              <a:ahLst/>
              <a:cxnLst/>
              <a:rect l="l" t="t" r="r" b="b"/>
              <a:pathLst>
                <a:path w="2876422" h="5943408">
                  <a:moveTo>
                    <a:pt x="21266" y="0"/>
                  </a:moveTo>
                  <a:lnTo>
                    <a:pt x="2855155" y="0"/>
                  </a:lnTo>
                  <a:cubicBezTo>
                    <a:pt x="2860795" y="0"/>
                    <a:pt x="2866205" y="2241"/>
                    <a:pt x="2870193" y="6229"/>
                  </a:cubicBezTo>
                  <a:cubicBezTo>
                    <a:pt x="2874181" y="10217"/>
                    <a:pt x="2876422" y="15626"/>
                    <a:pt x="2876422" y="21266"/>
                  </a:cubicBezTo>
                  <a:lnTo>
                    <a:pt x="2876422" y="5922142"/>
                  </a:lnTo>
                  <a:cubicBezTo>
                    <a:pt x="2876422" y="5927782"/>
                    <a:pt x="2874181" y="5933191"/>
                    <a:pt x="2870193" y="5937179"/>
                  </a:cubicBezTo>
                  <a:cubicBezTo>
                    <a:pt x="2866205" y="5941167"/>
                    <a:pt x="2860795" y="5943408"/>
                    <a:pt x="2855155" y="5943408"/>
                  </a:cubicBezTo>
                  <a:lnTo>
                    <a:pt x="21266" y="5943408"/>
                  </a:lnTo>
                  <a:cubicBezTo>
                    <a:pt x="15626" y="5943408"/>
                    <a:pt x="10217" y="5941167"/>
                    <a:pt x="6229" y="5937179"/>
                  </a:cubicBezTo>
                  <a:cubicBezTo>
                    <a:pt x="2241" y="5933191"/>
                    <a:pt x="0" y="5927782"/>
                    <a:pt x="0" y="5922142"/>
                  </a:cubicBezTo>
                  <a:lnTo>
                    <a:pt x="0" y="21266"/>
                  </a:lnTo>
                  <a:cubicBezTo>
                    <a:pt x="0" y="15626"/>
                    <a:pt x="2241" y="10217"/>
                    <a:pt x="6229" y="6229"/>
                  </a:cubicBezTo>
                  <a:cubicBezTo>
                    <a:pt x="10217" y="2241"/>
                    <a:pt x="15626" y="0"/>
                    <a:pt x="21266" y="0"/>
                  </a:cubicBezTo>
                  <a:close/>
                </a:path>
              </a:pathLst>
            </a:custGeom>
            <a:gradFill rotWithShape="1">
              <a:gsLst>
                <a:gs pos="0">
                  <a:srgbClr val="1A4C79">
                    <a:alpha val="0"/>
                  </a:srgbClr>
                </a:gs>
                <a:gs pos="50000">
                  <a:srgbClr val="12385C">
                    <a:alpha val="84500"/>
                  </a:srgbClr>
                </a:gs>
                <a:gs pos="100000">
                  <a:srgbClr val="082948">
                    <a:alpha val="100000"/>
                  </a:srgbClr>
                </a:gs>
              </a:gsLst>
              <a:lin ang="0"/>
            </a:gradFill>
          </p:spPr>
        </p:sp>
        <p:sp>
          <p:nvSpPr>
            <p:cNvPr id="8" name="TextBox 8"/>
            <p:cNvSpPr txBox="1"/>
            <p:nvPr/>
          </p:nvSpPr>
          <p:spPr>
            <a:xfrm>
              <a:off x="0" y="-57150"/>
              <a:ext cx="2876421" cy="6000558"/>
            </a:xfrm>
            <a:prstGeom prst="rect">
              <a:avLst/>
            </a:prstGeom>
          </p:spPr>
          <p:txBody>
            <a:bodyPr lIns="50800" tIns="50800" rIns="50800" bIns="50800" rtlCol="0" anchor="ctr"/>
            <a:lstStyle/>
            <a:p>
              <a:pPr algn="ctr">
                <a:lnSpc>
                  <a:spcPts val="3220"/>
                </a:lnSpc>
              </a:pPr>
            </a:p>
          </p:txBody>
        </p:sp>
      </p:grpSp>
      <p:sp>
        <p:nvSpPr>
          <p:cNvPr id="9" name="Freeform 9"/>
          <p:cNvSpPr/>
          <p:nvPr/>
        </p:nvSpPr>
        <p:spPr>
          <a:xfrm rot="9712331">
            <a:off x="2748010" y="5200916"/>
            <a:ext cx="11238805" cy="6722849"/>
          </a:xfrm>
          <a:custGeom>
            <a:avLst/>
            <a:gdLst/>
            <a:ahLst/>
            <a:cxnLst/>
            <a:rect l="l" t="t" r="r" b="b"/>
            <a:pathLst>
              <a:path w="11238805" h="6722849">
                <a:moveTo>
                  <a:pt x="0" y="0"/>
                </a:moveTo>
                <a:lnTo>
                  <a:pt x="11238804" y="0"/>
                </a:lnTo>
                <a:lnTo>
                  <a:pt x="11238804" y="6722848"/>
                </a:lnTo>
                <a:lnTo>
                  <a:pt x="0" y="6722848"/>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10" name="TextBox 10"/>
          <p:cNvSpPr txBox="1"/>
          <p:nvPr/>
        </p:nvSpPr>
        <p:spPr>
          <a:xfrm>
            <a:off x="3047778" y="1714264"/>
            <a:ext cx="12596303" cy="1057910"/>
          </a:xfrm>
          <a:prstGeom prst="rect">
            <a:avLst/>
          </a:prstGeom>
        </p:spPr>
        <p:txBody>
          <a:bodyPr lIns="0" tIns="0" rIns="0" bIns="0" rtlCol="0" anchor="t">
            <a:spAutoFit/>
          </a:bodyPr>
          <a:lstStyle/>
          <a:p>
            <a:pPr marL="0" lvl="0" indent="0" algn="ctr">
              <a:lnSpc>
                <a:spcPts val="8250"/>
              </a:lnSpc>
              <a:spcBef>
                <a:spcPct val="0"/>
              </a:spcBef>
            </a:pPr>
            <a:r>
              <a:rPr lang="en-US" sz="7500" b="1">
                <a:solidFill>
                  <a:srgbClr val="FFFFFF"/>
                </a:solidFill>
                <a:latin typeface="Calibri" panose="020F0502020204030204" charset="0"/>
                <a:ea typeface="Agrandir Bold" panose="00000800000000000000"/>
                <a:cs typeface="Calibri" panose="020F0502020204030204" charset="0"/>
                <a:sym typeface="Agrandir Bold" panose="00000800000000000000"/>
              </a:rPr>
              <a:t>Implementation Process</a:t>
            </a:r>
            <a:endParaRPr lang="en-US" sz="7500" b="1" u="none" strike="noStrike">
              <a:solidFill>
                <a:srgbClr val="FFFFFF"/>
              </a:solidFill>
              <a:latin typeface="Calibri" panose="020F0502020204030204" charset="0"/>
              <a:ea typeface="Agrandir Bold" panose="00000800000000000000"/>
              <a:cs typeface="Calibri" panose="020F0502020204030204" charset="0"/>
              <a:sym typeface="Agrandir Bold" panose="00000800000000000000"/>
            </a:endParaRPr>
          </a:p>
        </p:txBody>
      </p:sp>
      <p:sp>
        <p:nvSpPr>
          <p:cNvPr id="13" name="TextBox 13"/>
          <p:cNvSpPr txBox="1"/>
          <p:nvPr>
            <p:custDataLst>
              <p:tags r:id="rId3"/>
            </p:custDataLst>
          </p:nvPr>
        </p:nvSpPr>
        <p:spPr>
          <a:xfrm>
            <a:off x="7770495" y="8364220"/>
            <a:ext cx="3051810" cy="1076960"/>
          </a:xfrm>
          <a:prstGeom prst="rect">
            <a:avLst/>
          </a:prstGeom>
        </p:spPr>
        <p:txBody>
          <a:bodyPr wrap="square" lIns="0" tIns="0" rIns="0" bIns="0" rtlCol="0" anchor="t">
            <a:spAutoFit/>
          </a:bodyPr>
          <a:lstStyle/>
          <a:p>
            <a:pPr algn="ctr">
              <a:lnSpc>
                <a:spcPts val="2800"/>
              </a:lnSpc>
            </a:pPr>
            <a:r>
              <a:rPr lang="en-US" sz="2000">
                <a:solidFill>
                  <a:srgbClr val="FFFFFF"/>
                </a:solidFill>
                <a:latin typeface="Poppins" panose="00000500000000000000"/>
                <a:ea typeface="Poppins" panose="00000500000000000000"/>
                <a:cs typeface="Poppins" panose="00000500000000000000"/>
                <a:sym typeface="Poppins" panose="00000500000000000000"/>
              </a:rPr>
              <a:t>Ongoing reports, analytics, and alerts for informed decisions.</a:t>
            </a:r>
            <a:endParaRPr lang="en-US" sz="2000">
              <a:solidFill>
                <a:srgbClr val="FFFFFF"/>
              </a:solidFill>
              <a:latin typeface="Poppins" panose="00000500000000000000"/>
              <a:ea typeface="Poppins" panose="00000500000000000000"/>
              <a:cs typeface="Poppins" panose="00000500000000000000"/>
              <a:sym typeface="Poppins" panose="00000500000000000000"/>
            </a:endParaRPr>
          </a:p>
        </p:txBody>
      </p:sp>
      <p:grpSp>
        <p:nvGrpSpPr>
          <p:cNvPr id="49" name="Group 48"/>
          <p:cNvGrpSpPr/>
          <p:nvPr>
            <p:custDataLst>
              <p:tags r:id="rId4"/>
            </p:custDataLst>
          </p:nvPr>
        </p:nvGrpSpPr>
        <p:grpSpPr>
          <a:xfrm>
            <a:off x="2479040" y="7849235"/>
            <a:ext cx="4251960" cy="1515745"/>
            <a:chOff x="3184" y="12481"/>
            <a:chExt cx="6696" cy="2387"/>
          </a:xfrm>
        </p:grpSpPr>
        <p:sp>
          <p:nvSpPr>
            <p:cNvPr id="12" name="TextBox 12"/>
            <p:cNvSpPr txBox="1"/>
            <p:nvPr>
              <p:custDataLst>
                <p:tags r:id="rId5"/>
              </p:custDataLst>
            </p:nvPr>
          </p:nvSpPr>
          <p:spPr>
            <a:xfrm>
              <a:off x="4246" y="13172"/>
              <a:ext cx="4480" cy="1696"/>
            </a:xfrm>
            <a:prstGeom prst="rect">
              <a:avLst/>
            </a:prstGeom>
          </p:spPr>
          <p:txBody>
            <a:bodyPr lIns="0" tIns="0" rIns="0" bIns="0" rtlCol="0" anchor="t">
              <a:spAutoFit/>
            </a:bodyPr>
            <a:lstStyle/>
            <a:p>
              <a:pPr algn="ctr">
                <a:lnSpc>
                  <a:spcPts val="2800"/>
                </a:lnSpc>
              </a:pPr>
              <a:r>
                <a:rPr lang="en-US" sz="2000">
                  <a:solidFill>
                    <a:srgbClr val="FFFFFF"/>
                  </a:solidFill>
                  <a:latin typeface="Poppins" panose="00000500000000000000"/>
                  <a:ea typeface="Poppins" panose="00000500000000000000"/>
                  <a:cs typeface="Poppins" panose="00000500000000000000"/>
                  <a:sym typeface="Poppins" panose="00000500000000000000"/>
                </a:rPr>
                <a:t>Remote diagnostics, maintenance, and support.</a:t>
              </a:r>
              <a:endParaRPr lang="en-US" sz="2000">
                <a:solidFill>
                  <a:srgbClr val="FFFFFF"/>
                </a:solidFill>
                <a:latin typeface="Poppins" panose="00000500000000000000"/>
                <a:ea typeface="Poppins" panose="00000500000000000000"/>
                <a:cs typeface="Poppins" panose="00000500000000000000"/>
                <a:sym typeface="Poppins" panose="00000500000000000000"/>
              </a:endParaRPr>
            </a:p>
          </p:txBody>
        </p:sp>
        <p:sp>
          <p:nvSpPr>
            <p:cNvPr id="14" name="TextBox 14"/>
            <p:cNvSpPr txBox="1"/>
            <p:nvPr>
              <p:custDataLst>
                <p:tags r:id="rId6"/>
              </p:custDataLst>
            </p:nvPr>
          </p:nvSpPr>
          <p:spPr>
            <a:xfrm>
              <a:off x="3184" y="12481"/>
              <a:ext cx="6696" cy="678"/>
            </a:xfrm>
            <a:prstGeom prst="rect">
              <a:avLst/>
            </a:prstGeom>
          </p:spPr>
          <p:txBody>
            <a:bodyPr wrap="square" lIns="0" tIns="0" rIns="0" bIns="0" rtlCol="0" anchor="t">
              <a:spAutoFit/>
            </a:bodyPr>
            <a:lstStyle/>
            <a:p>
              <a:pPr algn="ctr">
                <a:lnSpc>
                  <a:spcPts val="3360"/>
                </a:lnSpc>
                <a:spcBef>
                  <a:spcPct val="0"/>
                </a:spcBef>
              </a:pPr>
              <a:r>
                <a:rPr lang="en-US" sz="2400" b="1">
                  <a:solidFill>
                    <a:srgbClr val="FFFFFF"/>
                  </a:solidFill>
                  <a:latin typeface="Poppins Bold" panose="00000800000000000000"/>
                  <a:ea typeface="Poppins Bold" panose="00000800000000000000"/>
                  <a:cs typeface="Poppins Bold" panose="00000800000000000000"/>
                  <a:sym typeface="Poppins Bold" panose="00000800000000000000"/>
                </a:rPr>
                <a:t>Support &amp; Maintenance</a:t>
              </a:r>
              <a:endParaRPr lang="en-US" sz="2400" b="1">
                <a:solidFill>
                  <a:srgbClr val="FFFFFF"/>
                </a:solidFill>
                <a:latin typeface="Poppins Bold" panose="00000800000000000000"/>
                <a:ea typeface="Poppins Bold" panose="00000800000000000000"/>
                <a:cs typeface="Poppins Bold" panose="00000800000000000000"/>
                <a:sym typeface="Poppins Bold" panose="00000800000000000000"/>
              </a:endParaRPr>
            </a:p>
          </p:txBody>
        </p:sp>
      </p:grpSp>
      <p:sp>
        <p:nvSpPr>
          <p:cNvPr id="15" name="TextBox 15"/>
          <p:cNvSpPr txBox="1"/>
          <p:nvPr>
            <p:custDataLst>
              <p:tags r:id="rId7"/>
            </p:custDataLst>
          </p:nvPr>
        </p:nvSpPr>
        <p:spPr>
          <a:xfrm>
            <a:off x="7141210" y="7925435"/>
            <a:ext cx="4382770" cy="430530"/>
          </a:xfrm>
          <a:prstGeom prst="rect">
            <a:avLst/>
          </a:prstGeom>
        </p:spPr>
        <p:txBody>
          <a:bodyPr wrap="square" lIns="0" tIns="0" rIns="0" bIns="0" rtlCol="0" anchor="t">
            <a:spAutoFit/>
          </a:bodyPr>
          <a:lstStyle/>
          <a:p>
            <a:pPr algn="ctr">
              <a:lnSpc>
                <a:spcPts val="3360"/>
              </a:lnSpc>
              <a:spcBef>
                <a:spcPct val="0"/>
              </a:spcBef>
            </a:pPr>
            <a:r>
              <a:rPr lang="en-US" sz="2400" b="1">
                <a:solidFill>
                  <a:srgbClr val="FFFFFF"/>
                </a:solidFill>
                <a:latin typeface="Poppins Bold" panose="00000800000000000000"/>
                <a:ea typeface="Poppins Bold" panose="00000800000000000000"/>
                <a:cs typeface="Poppins Bold" panose="00000800000000000000"/>
                <a:sym typeface="Poppins Bold" panose="00000800000000000000"/>
              </a:rPr>
              <a:t>Monitoring &amp; Optimization</a:t>
            </a:r>
            <a:endParaRPr lang="en-US" sz="2400" b="1">
              <a:solidFill>
                <a:srgbClr val="FFFFFF"/>
              </a:solidFill>
              <a:latin typeface="Poppins Bold" panose="00000800000000000000"/>
              <a:ea typeface="Poppins Bold" panose="00000800000000000000"/>
              <a:cs typeface="Poppins Bold" panose="00000800000000000000"/>
              <a:sym typeface="Poppins Bold" panose="00000800000000000000"/>
            </a:endParaRPr>
          </a:p>
        </p:txBody>
      </p:sp>
      <p:sp>
        <p:nvSpPr>
          <p:cNvPr id="18" name="TextBox 18"/>
          <p:cNvSpPr txBox="1"/>
          <p:nvPr>
            <p:custDataLst>
              <p:tags r:id="rId8"/>
            </p:custDataLst>
          </p:nvPr>
        </p:nvSpPr>
        <p:spPr>
          <a:xfrm>
            <a:off x="12129444" y="8364131"/>
            <a:ext cx="3165784" cy="1076960"/>
          </a:xfrm>
          <a:prstGeom prst="rect">
            <a:avLst/>
          </a:prstGeom>
        </p:spPr>
        <p:txBody>
          <a:bodyPr lIns="0" tIns="0" rIns="0" bIns="0" rtlCol="0" anchor="t">
            <a:spAutoFit/>
          </a:bodyPr>
          <a:lstStyle/>
          <a:p>
            <a:pPr algn="ctr">
              <a:lnSpc>
                <a:spcPts val="2800"/>
              </a:lnSpc>
            </a:pPr>
            <a:r>
              <a:rPr lang="en-US" altLang="en-US" sz="2000">
                <a:solidFill>
                  <a:srgbClr val="FFFFFF"/>
                </a:solidFill>
                <a:latin typeface="Poppins" panose="00000500000000000000"/>
                <a:ea typeface="Poppins" panose="00000500000000000000"/>
                <a:cs typeface="Poppins" panose="00000500000000000000"/>
                <a:sym typeface="Poppins" panose="00000500000000000000"/>
              </a:rPr>
              <a:t>For Directors, Stakeholders, managers, operators or admin staff.</a:t>
            </a:r>
            <a:endParaRPr lang="en-US" altLang="en-US" sz="2000">
              <a:solidFill>
                <a:srgbClr val="FFFFFF"/>
              </a:solidFill>
              <a:latin typeface="Poppins" panose="00000500000000000000"/>
              <a:ea typeface="Poppins" panose="00000500000000000000"/>
              <a:cs typeface="Poppins" panose="00000500000000000000"/>
              <a:sym typeface="Poppins" panose="00000500000000000000"/>
            </a:endParaRPr>
          </a:p>
        </p:txBody>
      </p:sp>
      <p:sp>
        <p:nvSpPr>
          <p:cNvPr id="19" name="TextBox 19"/>
          <p:cNvSpPr txBox="1"/>
          <p:nvPr>
            <p:custDataLst>
              <p:tags r:id="rId9"/>
            </p:custDataLst>
          </p:nvPr>
        </p:nvSpPr>
        <p:spPr>
          <a:xfrm>
            <a:off x="11862016" y="7925136"/>
            <a:ext cx="3700639" cy="430530"/>
          </a:xfrm>
          <a:prstGeom prst="rect">
            <a:avLst/>
          </a:prstGeom>
        </p:spPr>
        <p:txBody>
          <a:bodyPr lIns="0" tIns="0" rIns="0" bIns="0" rtlCol="0" anchor="t">
            <a:spAutoFit/>
          </a:bodyPr>
          <a:lstStyle/>
          <a:p>
            <a:pPr algn="ctr">
              <a:lnSpc>
                <a:spcPts val="3360"/>
              </a:lnSpc>
              <a:spcBef>
                <a:spcPct val="0"/>
              </a:spcBef>
            </a:pPr>
            <a:r>
              <a:rPr lang="en-US" sz="2400" b="1">
                <a:solidFill>
                  <a:srgbClr val="FFFFFF"/>
                </a:solidFill>
                <a:latin typeface="Poppins Bold" panose="00000800000000000000"/>
                <a:ea typeface="Poppins Bold" panose="00000800000000000000"/>
                <a:cs typeface="Poppins Bold" panose="00000800000000000000"/>
                <a:sym typeface="Poppins Bold" panose="00000800000000000000"/>
              </a:rPr>
              <a:t>Training &amp; Onboarding</a:t>
            </a:r>
            <a:endParaRPr lang="en-US" sz="2400" b="1">
              <a:solidFill>
                <a:srgbClr val="FFFFFF"/>
              </a:solidFill>
              <a:latin typeface="Poppins Bold" panose="00000800000000000000"/>
              <a:ea typeface="Poppins Bold" panose="00000800000000000000"/>
              <a:cs typeface="Poppins Bold" panose="00000800000000000000"/>
              <a:sym typeface="Poppins Bold" panose="00000800000000000000"/>
            </a:endParaRPr>
          </a:p>
        </p:txBody>
      </p:sp>
      <p:grpSp>
        <p:nvGrpSpPr>
          <p:cNvPr id="26" name="Group 25"/>
          <p:cNvGrpSpPr/>
          <p:nvPr>
            <p:custDataLst>
              <p:tags r:id="rId10"/>
            </p:custDataLst>
          </p:nvPr>
        </p:nvGrpSpPr>
        <p:grpSpPr>
          <a:xfrm flipV="1">
            <a:off x="2752090" y="7478395"/>
            <a:ext cx="12916535" cy="170180"/>
            <a:chOff x="4815" y="9885"/>
            <a:chExt cx="19169" cy="0"/>
          </a:xfrm>
        </p:grpSpPr>
        <p:sp>
          <p:nvSpPr>
            <p:cNvPr id="20" name="AutoShape 20"/>
            <p:cNvSpPr/>
            <p:nvPr>
              <p:custDataLst>
                <p:tags r:id="rId11"/>
              </p:custDataLst>
            </p:nvPr>
          </p:nvSpPr>
          <p:spPr>
            <a:xfrm>
              <a:off x="7418" y="9885"/>
              <a:ext cx="7342" cy="0"/>
            </a:xfrm>
            <a:prstGeom prst="line">
              <a:avLst/>
            </a:prstGeom>
            <a:ln w="95250" cap="flat">
              <a:solidFill>
                <a:srgbClr val="D9D9D9"/>
              </a:solidFill>
              <a:prstDash val="solid"/>
              <a:headEnd type="oval" w="lg" len="lg"/>
              <a:tailEnd type="oval" w="lg" len="lg"/>
            </a:ln>
          </p:spPr>
        </p:sp>
        <p:sp>
          <p:nvSpPr>
            <p:cNvPr id="21" name="AutoShape 21"/>
            <p:cNvSpPr/>
            <p:nvPr>
              <p:custDataLst>
                <p:tags r:id="rId12"/>
              </p:custDataLst>
            </p:nvPr>
          </p:nvSpPr>
          <p:spPr>
            <a:xfrm flipV="1">
              <a:off x="4815" y="9885"/>
              <a:ext cx="3211" cy="0"/>
            </a:xfrm>
            <a:prstGeom prst="line">
              <a:avLst/>
            </a:prstGeom>
            <a:ln w="95250" cap="rnd">
              <a:solidFill>
                <a:srgbClr val="D9D9D9"/>
              </a:solidFill>
              <a:prstDash val="solid"/>
              <a:headEnd type="none" w="sm" len="sm"/>
              <a:tailEnd type="oval" w="lg" len="lg"/>
            </a:ln>
          </p:spPr>
        </p:sp>
        <p:sp>
          <p:nvSpPr>
            <p:cNvPr id="22" name="AutoShape 22"/>
            <p:cNvSpPr/>
            <p:nvPr>
              <p:custDataLst>
                <p:tags r:id="rId13"/>
              </p:custDataLst>
            </p:nvPr>
          </p:nvSpPr>
          <p:spPr>
            <a:xfrm>
              <a:off x="20652" y="9885"/>
              <a:ext cx="3333" cy="0"/>
            </a:xfrm>
            <a:prstGeom prst="line">
              <a:avLst/>
            </a:prstGeom>
            <a:ln w="95250" cap="rnd">
              <a:solidFill>
                <a:srgbClr val="D9D9D9"/>
              </a:solidFill>
              <a:prstDash val="solid"/>
              <a:headEnd type="oval" w="lg" len="lg"/>
              <a:tailEnd type="none" w="sm" len="sm"/>
            </a:ln>
          </p:spPr>
        </p:sp>
        <p:sp>
          <p:nvSpPr>
            <p:cNvPr id="23" name="AutoShape 23"/>
            <p:cNvSpPr/>
            <p:nvPr>
              <p:custDataLst>
                <p:tags r:id="rId14"/>
              </p:custDataLst>
            </p:nvPr>
          </p:nvSpPr>
          <p:spPr>
            <a:xfrm>
              <a:off x="14153" y="9885"/>
              <a:ext cx="7098" cy="0"/>
            </a:xfrm>
            <a:prstGeom prst="line">
              <a:avLst/>
            </a:prstGeom>
            <a:ln w="95250" cap="flat">
              <a:solidFill>
                <a:srgbClr val="D9D9D9"/>
              </a:solidFill>
              <a:prstDash val="solid"/>
              <a:headEnd type="oval" w="lg" len="lg"/>
              <a:tailEnd type="oval" w="lg" len="lg"/>
            </a:ln>
          </p:spPr>
        </p:sp>
      </p:grpSp>
      <p:grpSp>
        <p:nvGrpSpPr>
          <p:cNvPr id="44" name="Group 43"/>
          <p:cNvGrpSpPr/>
          <p:nvPr>
            <p:custDataLst>
              <p:tags r:id="rId15"/>
            </p:custDataLst>
          </p:nvPr>
        </p:nvGrpSpPr>
        <p:grpSpPr>
          <a:xfrm flipV="1">
            <a:off x="2752725" y="3830320"/>
            <a:ext cx="12991465" cy="170180"/>
            <a:chOff x="4815" y="9885"/>
            <a:chExt cx="19169" cy="0"/>
          </a:xfrm>
        </p:grpSpPr>
        <p:sp>
          <p:nvSpPr>
            <p:cNvPr id="45" name="AutoShape 20"/>
            <p:cNvSpPr/>
            <p:nvPr>
              <p:custDataLst>
                <p:tags r:id="rId16"/>
              </p:custDataLst>
            </p:nvPr>
          </p:nvSpPr>
          <p:spPr>
            <a:xfrm>
              <a:off x="7418" y="9885"/>
              <a:ext cx="7342" cy="0"/>
            </a:xfrm>
            <a:prstGeom prst="line">
              <a:avLst/>
            </a:prstGeom>
            <a:ln w="95250" cap="flat">
              <a:solidFill>
                <a:srgbClr val="D9D9D9"/>
              </a:solidFill>
              <a:prstDash val="solid"/>
              <a:headEnd type="oval" w="lg" len="lg"/>
              <a:tailEnd type="oval" w="lg" len="lg"/>
            </a:ln>
          </p:spPr>
        </p:sp>
        <p:sp>
          <p:nvSpPr>
            <p:cNvPr id="46" name="AutoShape 21"/>
            <p:cNvSpPr/>
            <p:nvPr>
              <p:custDataLst>
                <p:tags r:id="rId17"/>
              </p:custDataLst>
            </p:nvPr>
          </p:nvSpPr>
          <p:spPr>
            <a:xfrm flipV="1">
              <a:off x="4815" y="9885"/>
              <a:ext cx="3211" cy="0"/>
            </a:xfrm>
            <a:prstGeom prst="line">
              <a:avLst/>
            </a:prstGeom>
            <a:ln w="95250" cap="rnd">
              <a:solidFill>
                <a:srgbClr val="D9D9D9"/>
              </a:solidFill>
              <a:prstDash val="solid"/>
              <a:headEnd type="none" w="sm" len="sm"/>
              <a:tailEnd type="oval" w="lg" len="lg"/>
            </a:ln>
          </p:spPr>
        </p:sp>
        <p:sp>
          <p:nvSpPr>
            <p:cNvPr id="47" name="AutoShape 22"/>
            <p:cNvSpPr/>
            <p:nvPr>
              <p:custDataLst>
                <p:tags r:id="rId18"/>
              </p:custDataLst>
            </p:nvPr>
          </p:nvSpPr>
          <p:spPr>
            <a:xfrm>
              <a:off x="20652" y="9885"/>
              <a:ext cx="3333" cy="0"/>
            </a:xfrm>
            <a:prstGeom prst="line">
              <a:avLst/>
            </a:prstGeom>
            <a:ln w="95250" cap="rnd">
              <a:solidFill>
                <a:srgbClr val="D9D9D9"/>
              </a:solidFill>
              <a:prstDash val="solid"/>
              <a:headEnd type="oval" w="lg" len="lg"/>
              <a:tailEnd type="none" w="sm" len="sm"/>
            </a:ln>
          </p:spPr>
        </p:sp>
        <p:sp>
          <p:nvSpPr>
            <p:cNvPr id="48" name="AutoShape 23"/>
            <p:cNvSpPr/>
            <p:nvPr>
              <p:custDataLst>
                <p:tags r:id="rId19"/>
              </p:custDataLst>
            </p:nvPr>
          </p:nvSpPr>
          <p:spPr>
            <a:xfrm>
              <a:off x="14153" y="9885"/>
              <a:ext cx="7098" cy="0"/>
            </a:xfrm>
            <a:prstGeom prst="line">
              <a:avLst/>
            </a:prstGeom>
            <a:ln w="95250" cap="flat">
              <a:solidFill>
                <a:srgbClr val="D9D9D9"/>
              </a:solidFill>
              <a:prstDash val="solid"/>
              <a:headEnd type="oval" w="lg" len="lg"/>
              <a:tailEnd type="oval" w="lg" len="lg"/>
            </a:ln>
          </p:spPr>
        </p:sp>
      </p:grpSp>
      <p:grpSp>
        <p:nvGrpSpPr>
          <p:cNvPr id="50" name="Group 49"/>
          <p:cNvGrpSpPr/>
          <p:nvPr>
            <p:custDataLst>
              <p:tags r:id="rId20"/>
            </p:custDataLst>
          </p:nvPr>
        </p:nvGrpSpPr>
        <p:grpSpPr>
          <a:xfrm>
            <a:off x="2743200" y="4229100"/>
            <a:ext cx="4237355" cy="1668145"/>
            <a:chOff x="3932" y="12481"/>
            <a:chExt cx="6673" cy="2627"/>
          </a:xfrm>
        </p:grpSpPr>
        <p:sp>
          <p:nvSpPr>
            <p:cNvPr id="51" name="TextBox 12"/>
            <p:cNvSpPr txBox="1"/>
            <p:nvPr>
              <p:custDataLst>
                <p:tags r:id="rId21"/>
              </p:custDataLst>
            </p:nvPr>
          </p:nvSpPr>
          <p:spPr>
            <a:xfrm>
              <a:off x="4726" y="13412"/>
              <a:ext cx="5075" cy="1696"/>
            </a:xfrm>
            <a:prstGeom prst="rect">
              <a:avLst/>
            </a:prstGeom>
          </p:spPr>
          <p:txBody>
            <a:bodyPr wrap="square" lIns="0" tIns="0" rIns="0" bIns="0" rtlCol="0" anchor="t">
              <a:spAutoFit/>
            </a:bodyPr>
            <a:p>
              <a:pPr algn="ctr">
                <a:lnSpc>
                  <a:spcPts val="2800"/>
                </a:lnSpc>
              </a:pPr>
              <a:r>
                <a:rPr lang="en-US" altLang="en-US" sz="2000">
                  <a:solidFill>
                    <a:srgbClr val="FFFFFF"/>
                  </a:solidFill>
                  <a:latin typeface="Poppins" panose="00000500000000000000"/>
                  <a:ea typeface="Poppins" panose="00000500000000000000"/>
                  <a:cs typeface="Poppins" panose="00000500000000000000"/>
                  <a:sym typeface="Poppins" panose="00000500000000000000"/>
                </a:rPr>
                <a:t>Understand your current usage/parameters, costs, and unique needs.</a:t>
              </a:r>
              <a:endParaRPr lang="en-US" altLang="en-US" sz="2000">
                <a:solidFill>
                  <a:srgbClr val="FFFFFF"/>
                </a:solidFill>
                <a:latin typeface="Poppins" panose="00000500000000000000"/>
                <a:ea typeface="Poppins" panose="00000500000000000000"/>
                <a:cs typeface="Poppins" panose="00000500000000000000"/>
                <a:sym typeface="Poppins" panose="00000500000000000000"/>
              </a:endParaRPr>
            </a:p>
          </p:txBody>
        </p:sp>
        <p:sp>
          <p:nvSpPr>
            <p:cNvPr id="52" name="TextBox 14"/>
            <p:cNvSpPr txBox="1"/>
            <p:nvPr>
              <p:custDataLst>
                <p:tags r:id="rId22"/>
              </p:custDataLst>
            </p:nvPr>
          </p:nvSpPr>
          <p:spPr>
            <a:xfrm>
              <a:off x="3932" y="12481"/>
              <a:ext cx="6673" cy="678"/>
            </a:xfrm>
            <a:prstGeom prst="rect">
              <a:avLst/>
            </a:prstGeom>
          </p:spPr>
          <p:txBody>
            <a:bodyPr wrap="square" lIns="0" tIns="0" rIns="0" bIns="0" rtlCol="0" anchor="t">
              <a:spAutoFit/>
            </a:bodyPr>
            <a:p>
              <a:pPr algn="ctr">
                <a:lnSpc>
                  <a:spcPts val="3360"/>
                </a:lnSpc>
                <a:spcBef>
                  <a:spcPct val="0"/>
                </a:spcBef>
              </a:pPr>
              <a:r>
                <a:rPr lang="en-US" sz="2400" b="1">
                  <a:solidFill>
                    <a:srgbClr val="FFFFFF"/>
                  </a:solidFill>
                  <a:latin typeface="Poppins Bold" panose="00000800000000000000"/>
                  <a:ea typeface="Poppins Bold" panose="00000800000000000000"/>
                  <a:cs typeface="Poppins Bold" panose="00000800000000000000"/>
                  <a:sym typeface="Poppins Bold" panose="00000800000000000000"/>
                </a:rPr>
                <a:t>Initial Consultation &amp; Audit</a:t>
              </a:r>
              <a:endParaRPr lang="en-US" sz="2400" b="1">
                <a:solidFill>
                  <a:srgbClr val="FFFFFF"/>
                </a:solidFill>
                <a:latin typeface="Poppins Bold" panose="00000800000000000000"/>
                <a:ea typeface="Poppins Bold" panose="00000800000000000000"/>
                <a:cs typeface="Poppins Bold" panose="00000800000000000000"/>
                <a:sym typeface="Poppins Bold" panose="00000800000000000000"/>
              </a:endParaRPr>
            </a:p>
          </p:txBody>
        </p:sp>
      </p:grpSp>
      <p:grpSp>
        <p:nvGrpSpPr>
          <p:cNvPr id="53" name="Group 52"/>
          <p:cNvGrpSpPr/>
          <p:nvPr>
            <p:custDataLst>
              <p:tags r:id="rId23"/>
            </p:custDataLst>
          </p:nvPr>
        </p:nvGrpSpPr>
        <p:grpSpPr>
          <a:xfrm>
            <a:off x="7467600" y="4204335"/>
            <a:ext cx="3700780" cy="1668145"/>
            <a:chOff x="5372" y="12481"/>
            <a:chExt cx="5828" cy="2627"/>
          </a:xfrm>
        </p:grpSpPr>
        <p:sp>
          <p:nvSpPr>
            <p:cNvPr id="54" name="TextBox 12"/>
            <p:cNvSpPr txBox="1"/>
            <p:nvPr>
              <p:custDataLst>
                <p:tags r:id="rId24"/>
              </p:custDataLst>
            </p:nvPr>
          </p:nvSpPr>
          <p:spPr>
            <a:xfrm>
              <a:off x="6046" y="13412"/>
              <a:ext cx="4480" cy="1696"/>
            </a:xfrm>
            <a:prstGeom prst="rect">
              <a:avLst/>
            </a:prstGeom>
          </p:spPr>
          <p:txBody>
            <a:bodyPr lIns="0" tIns="0" rIns="0" bIns="0" rtlCol="0" anchor="t">
              <a:spAutoFit/>
            </a:bodyPr>
            <a:lstStyle/>
            <a:p>
              <a:pPr algn="ctr">
                <a:lnSpc>
                  <a:spcPts val="2800"/>
                </a:lnSpc>
              </a:pPr>
              <a:r>
                <a:rPr lang="en-US" sz="2000">
                  <a:solidFill>
                    <a:srgbClr val="FFFFFF"/>
                  </a:solidFill>
                  <a:latin typeface="Poppins" panose="00000500000000000000"/>
                  <a:ea typeface="Poppins" panose="00000500000000000000"/>
                  <a:cs typeface="Poppins" panose="00000500000000000000"/>
                  <a:sym typeface="Poppins" panose="00000500000000000000"/>
                </a:rPr>
                <a:t>Tailored solution development and deployment.</a:t>
              </a:r>
              <a:endParaRPr lang="en-US" sz="2000">
                <a:solidFill>
                  <a:srgbClr val="FFFFFF"/>
                </a:solidFill>
                <a:latin typeface="Poppins" panose="00000500000000000000"/>
                <a:ea typeface="Poppins" panose="00000500000000000000"/>
                <a:cs typeface="Poppins" panose="00000500000000000000"/>
                <a:sym typeface="Poppins" panose="00000500000000000000"/>
              </a:endParaRPr>
            </a:p>
          </p:txBody>
        </p:sp>
        <p:sp>
          <p:nvSpPr>
            <p:cNvPr id="55" name="TextBox 14"/>
            <p:cNvSpPr txBox="1"/>
            <p:nvPr>
              <p:custDataLst>
                <p:tags r:id="rId25"/>
              </p:custDataLst>
            </p:nvPr>
          </p:nvSpPr>
          <p:spPr>
            <a:xfrm>
              <a:off x="5372" y="12481"/>
              <a:ext cx="5828" cy="678"/>
            </a:xfrm>
            <a:prstGeom prst="rect">
              <a:avLst/>
            </a:prstGeom>
          </p:spPr>
          <p:txBody>
            <a:bodyPr lIns="0" tIns="0" rIns="0" bIns="0" rtlCol="0" anchor="t">
              <a:spAutoFit/>
            </a:bodyPr>
            <a:lstStyle/>
            <a:p>
              <a:pPr algn="ctr">
                <a:lnSpc>
                  <a:spcPts val="3360"/>
                </a:lnSpc>
                <a:spcBef>
                  <a:spcPct val="0"/>
                </a:spcBef>
              </a:pPr>
              <a:r>
                <a:rPr lang="en-US" sz="2400" b="1">
                  <a:solidFill>
                    <a:srgbClr val="FFFFFF"/>
                  </a:solidFill>
                  <a:latin typeface="Poppins Bold" panose="00000800000000000000"/>
                  <a:ea typeface="Poppins Bold" panose="00000800000000000000"/>
                  <a:cs typeface="Poppins Bold" panose="00000800000000000000"/>
                  <a:sym typeface="Poppins Bold" panose="00000800000000000000"/>
                </a:rPr>
                <a:t>Solution Design</a:t>
              </a:r>
              <a:endParaRPr lang="en-US" sz="2400" b="1">
                <a:solidFill>
                  <a:srgbClr val="FFFFFF"/>
                </a:solidFill>
                <a:latin typeface="Poppins Bold" panose="00000800000000000000"/>
                <a:ea typeface="Poppins Bold" panose="00000800000000000000"/>
                <a:cs typeface="Poppins Bold" panose="00000800000000000000"/>
                <a:sym typeface="Poppins Bold" panose="00000800000000000000"/>
              </a:endParaRPr>
            </a:p>
          </p:txBody>
        </p:sp>
      </p:grpSp>
      <p:grpSp>
        <p:nvGrpSpPr>
          <p:cNvPr id="56" name="Group 55"/>
          <p:cNvGrpSpPr/>
          <p:nvPr>
            <p:custDataLst>
              <p:tags r:id="rId26"/>
            </p:custDataLst>
          </p:nvPr>
        </p:nvGrpSpPr>
        <p:grpSpPr>
          <a:xfrm>
            <a:off x="10591800" y="4185285"/>
            <a:ext cx="5244465" cy="2026920"/>
            <a:chOff x="4412" y="12121"/>
            <a:chExt cx="8259" cy="3192"/>
          </a:xfrm>
        </p:grpSpPr>
        <p:sp>
          <p:nvSpPr>
            <p:cNvPr id="57" name="TextBox 12"/>
            <p:cNvSpPr txBox="1"/>
            <p:nvPr>
              <p:custDataLst>
                <p:tags r:id="rId27"/>
              </p:custDataLst>
            </p:nvPr>
          </p:nvSpPr>
          <p:spPr>
            <a:xfrm>
              <a:off x="6526" y="13052"/>
              <a:ext cx="4960" cy="2261"/>
            </a:xfrm>
            <a:prstGeom prst="rect">
              <a:avLst/>
            </a:prstGeom>
          </p:spPr>
          <p:txBody>
            <a:bodyPr wrap="square" lIns="0" tIns="0" rIns="0" bIns="0" rtlCol="0" anchor="t">
              <a:spAutoFit/>
            </a:bodyPr>
            <a:lstStyle/>
            <a:p>
              <a:pPr algn="ctr">
                <a:lnSpc>
                  <a:spcPts val="2800"/>
                </a:lnSpc>
              </a:pPr>
              <a:r>
                <a:rPr lang="en-US" sz="2000">
                  <a:solidFill>
                    <a:srgbClr val="FFFFFF"/>
                  </a:solidFill>
                  <a:latin typeface="Poppins" panose="00000500000000000000"/>
                  <a:ea typeface="Poppins" panose="00000500000000000000"/>
                  <a:cs typeface="Poppins" panose="00000500000000000000"/>
                  <a:sym typeface="Poppins" panose="00000500000000000000"/>
                </a:rPr>
                <a:t>Sensors, IoTs, Flow Meters, servers, solar systems,, and dashboards.</a:t>
              </a:r>
              <a:endParaRPr lang="en-US" sz="2000">
                <a:solidFill>
                  <a:srgbClr val="FFFFFF"/>
                </a:solidFill>
                <a:latin typeface="Poppins" panose="00000500000000000000"/>
                <a:ea typeface="Poppins" panose="00000500000000000000"/>
                <a:cs typeface="Poppins" panose="00000500000000000000"/>
                <a:sym typeface="Poppins" panose="00000500000000000000"/>
              </a:endParaRPr>
            </a:p>
          </p:txBody>
        </p:sp>
        <p:sp>
          <p:nvSpPr>
            <p:cNvPr id="58" name="TextBox 14"/>
            <p:cNvSpPr txBox="1"/>
            <p:nvPr>
              <p:custDataLst>
                <p:tags r:id="rId28"/>
              </p:custDataLst>
            </p:nvPr>
          </p:nvSpPr>
          <p:spPr>
            <a:xfrm>
              <a:off x="4412" y="12121"/>
              <a:ext cx="8259" cy="678"/>
            </a:xfrm>
            <a:prstGeom prst="rect">
              <a:avLst/>
            </a:prstGeom>
          </p:spPr>
          <p:txBody>
            <a:bodyPr wrap="square" lIns="0" tIns="0" rIns="0" bIns="0" rtlCol="0" anchor="t">
              <a:spAutoFit/>
            </a:bodyPr>
            <a:lstStyle/>
            <a:p>
              <a:pPr algn="ctr">
                <a:lnSpc>
                  <a:spcPts val="3360"/>
                </a:lnSpc>
                <a:spcBef>
                  <a:spcPct val="0"/>
                </a:spcBef>
              </a:pPr>
              <a:r>
                <a:rPr lang="en-US" sz="2400" b="1">
                  <a:solidFill>
                    <a:srgbClr val="FFFFFF"/>
                  </a:solidFill>
                  <a:latin typeface="Poppins Bold" panose="00000800000000000000"/>
                  <a:ea typeface="Poppins Bold" panose="00000800000000000000"/>
                  <a:cs typeface="Poppins Bold" panose="00000800000000000000"/>
                  <a:sym typeface="Poppins Bold" panose="00000800000000000000"/>
                </a:rPr>
                <a:t>Hardware/Software Installation</a:t>
              </a:r>
              <a:endParaRPr lang="en-US" sz="2400" b="1">
                <a:solidFill>
                  <a:srgbClr val="FFFFFF"/>
                </a:solidFill>
                <a:latin typeface="Poppins Bold" panose="00000800000000000000"/>
                <a:ea typeface="Poppins Bold" panose="00000800000000000000"/>
                <a:cs typeface="Poppins Bold" panose="00000800000000000000"/>
                <a:sym typeface="Poppins Bold" panose="00000800000000000000"/>
              </a:endParaRPr>
            </a:p>
          </p:txBody>
        </p:sp>
      </p:grpSp>
      <p:sp>
        <p:nvSpPr>
          <p:cNvPr id="59" name="AutoShape 21"/>
          <p:cNvSpPr/>
          <p:nvPr>
            <p:custDataLst>
              <p:tags r:id="rId29"/>
            </p:custDataLst>
          </p:nvPr>
        </p:nvSpPr>
        <p:spPr>
          <a:xfrm rot="5400000">
            <a:off x="13968095" y="5804535"/>
            <a:ext cx="3648075" cy="39370"/>
          </a:xfrm>
          <a:prstGeom prst="line">
            <a:avLst/>
          </a:prstGeom>
          <a:ln w="95250" cap="rnd">
            <a:solidFill>
              <a:srgbClr val="D9D9D9"/>
            </a:solidFill>
            <a:prstDash val="solid"/>
            <a:headEnd type="none" w="sm" len="sm"/>
            <a:tailEnd type="oval" w="lg" len="lg"/>
          </a:ln>
        </p:spPr>
      </p:sp>
      <p:sp>
        <p:nvSpPr>
          <p:cNvPr id="60" name="AutoShape 21"/>
          <p:cNvSpPr/>
          <p:nvPr>
            <p:custDataLst>
              <p:tags r:id="rId30"/>
            </p:custDataLst>
          </p:nvPr>
        </p:nvSpPr>
        <p:spPr>
          <a:xfrm rot="16200000">
            <a:off x="13942695" y="5855335"/>
            <a:ext cx="3648075" cy="39370"/>
          </a:xfrm>
          <a:prstGeom prst="line">
            <a:avLst/>
          </a:prstGeom>
          <a:ln w="95250" cap="rnd">
            <a:solidFill>
              <a:srgbClr val="D9D9D9"/>
            </a:solidFill>
            <a:prstDash val="solid"/>
            <a:headEnd type="none" w="sm" len="sm"/>
            <a:tailEnd type="oval" w="lg" len="lg"/>
          </a:ln>
        </p:spPr>
      </p:sp>
      <p:sp>
        <p:nvSpPr>
          <p:cNvPr id="61" name="Text Box 60"/>
          <p:cNvSpPr txBox="1"/>
          <p:nvPr>
            <p:custDataLst>
              <p:tags r:id="rId31"/>
            </p:custDataLst>
          </p:nvPr>
        </p:nvSpPr>
        <p:spPr>
          <a:xfrm>
            <a:off x="4343400" y="3743960"/>
            <a:ext cx="534035" cy="460375"/>
          </a:xfrm>
          <a:prstGeom prst="rect">
            <a:avLst/>
          </a:prstGeom>
          <a:noFill/>
        </p:spPr>
        <p:txBody>
          <a:bodyPr wrap="square" rtlCol="0">
            <a:spAutoFit/>
          </a:bodyPr>
          <a:p>
            <a:r>
              <a:rPr lang="en-US" sz="2400" b="1"/>
              <a:t>1</a:t>
            </a:r>
            <a:endParaRPr lang="en-US" sz="2400" b="1"/>
          </a:p>
        </p:txBody>
      </p:sp>
      <p:sp>
        <p:nvSpPr>
          <p:cNvPr id="62" name="Text Box 61"/>
          <p:cNvSpPr txBox="1"/>
          <p:nvPr>
            <p:custDataLst>
              <p:tags r:id="rId32"/>
            </p:custDataLst>
          </p:nvPr>
        </p:nvSpPr>
        <p:spPr>
          <a:xfrm>
            <a:off x="8915400" y="3771900"/>
            <a:ext cx="534035" cy="460375"/>
          </a:xfrm>
          <a:prstGeom prst="rect">
            <a:avLst/>
          </a:prstGeom>
          <a:noFill/>
        </p:spPr>
        <p:txBody>
          <a:bodyPr wrap="square" rtlCol="0">
            <a:spAutoFit/>
          </a:bodyPr>
          <a:p>
            <a:r>
              <a:rPr lang="en-US" sz="2400" b="1"/>
              <a:t>2</a:t>
            </a:r>
            <a:endParaRPr lang="en-US" sz="2400" b="1"/>
          </a:p>
        </p:txBody>
      </p:sp>
      <p:sp>
        <p:nvSpPr>
          <p:cNvPr id="63" name="Text Box 62"/>
          <p:cNvSpPr txBox="1"/>
          <p:nvPr>
            <p:custDataLst>
              <p:tags r:id="rId33"/>
            </p:custDataLst>
          </p:nvPr>
        </p:nvSpPr>
        <p:spPr>
          <a:xfrm>
            <a:off x="13335000" y="3743960"/>
            <a:ext cx="534035" cy="460375"/>
          </a:xfrm>
          <a:prstGeom prst="rect">
            <a:avLst/>
          </a:prstGeom>
          <a:noFill/>
        </p:spPr>
        <p:txBody>
          <a:bodyPr wrap="square" rtlCol="0">
            <a:spAutoFit/>
          </a:bodyPr>
          <a:p>
            <a:r>
              <a:rPr lang="en-US" sz="2400" b="1"/>
              <a:t>3</a:t>
            </a:r>
            <a:endParaRPr lang="en-US" sz="2400" b="1"/>
          </a:p>
        </p:txBody>
      </p:sp>
      <p:sp>
        <p:nvSpPr>
          <p:cNvPr id="64" name="Text Box 63"/>
          <p:cNvSpPr txBox="1"/>
          <p:nvPr>
            <p:custDataLst>
              <p:tags r:id="rId34"/>
            </p:custDataLst>
          </p:nvPr>
        </p:nvSpPr>
        <p:spPr>
          <a:xfrm>
            <a:off x="13216890" y="7429500"/>
            <a:ext cx="534035" cy="460375"/>
          </a:xfrm>
          <a:prstGeom prst="rect">
            <a:avLst/>
          </a:prstGeom>
          <a:noFill/>
        </p:spPr>
        <p:txBody>
          <a:bodyPr wrap="square" rtlCol="0">
            <a:spAutoFit/>
          </a:bodyPr>
          <a:p>
            <a:r>
              <a:rPr lang="en-US" sz="2400" b="1"/>
              <a:t>4</a:t>
            </a:r>
            <a:endParaRPr lang="en-US" sz="2400" b="1"/>
          </a:p>
        </p:txBody>
      </p:sp>
      <p:sp>
        <p:nvSpPr>
          <p:cNvPr id="65" name="Text Box 64"/>
          <p:cNvSpPr txBox="1"/>
          <p:nvPr>
            <p:custDataLst>
              <p:tags r:id="rId35"/>
            </p:custDataLst>
          </p:nvPr>
        </p:nvSpPr>
        <p:spPr>
          <a:xfrm>
            <a:off x="8902065" y="7395210"/>
            <a:ext cx="534035" cy="460375"/>
          </a:xfrm>
          <a:prstGeom prst="rect">
            <a:avLst/>
          </a:prstGeom>
          <a:noFill/>
        </p:spPr>
        <p:txBody>
          <a:bodyPr wrap="square" rtlCol="0">
            <a:spAutoFit/>
          </a:bodyPr>
          <a:p>
            <a:r>
              <a:rPr lang="en-US" sz="2400" b="1"/>
              <a:t>5</a:t>
            </a:r>
            <a:endParaRPr lang="en-US" sz="2400" b="1"/>
          </a:p>
        </p:txBody>
      </p:sp>
      <p:sp>
        <p:nvSpPr>
          <p:cNvPr id="66" name="Text Box 65"/>
          <p:cNvSpPr txBox="1"/>
          <p:nvPr>
            <p:custDataLst>
              <p:tags r:id="rId36"/>
            </p:custDataLst>
          </p:nvPr>
        </p:nvSpPr>
        <p:spPr>
          <a:xfrm>
            <a:off x="4304665" y="7429500"/>
            <a:ext cx="534035" cy="460375"/>
          </a:xfrm>
          <a:prstGeom prst="rect">
            <a:avLst/>
          </a:prstGeom>
          <a:noFill/>
        </p:spPr>
        <p:txBody>
          <a:bodyPr wrap="square" rtlCol="0">
            <a:spAutoFit/>
          </a:bodyPr>
          <a:p>
            <a:r>
              <a:rPr lang="en-US" sz="2400" b="1"/>
              <a:t>6</a:t>
            </a:r>
            <a:endParaRPr lang="en-US" sz="24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1627533" y="5089263"/>
            <a:ext cx="11800047" cy="5563653"/>
            <a:chOff x="0" y="0"/>
            <a:chExt cx="3107831" cy="1465324"/>
          </a:xfrm>
        </p:grpSpPr>
        <p:sp>
          <p:nvSpPr>
            <p:cNvPr id="3" name="Freeform 3"/>
            <p:cNvSpPr/>
            <p:nvPr/>
          </p:nvSpPr>
          <p:spPr>
            <a:xfrm>
              <a:off x="0" y="0"/>
              <a:ext cx="3107831" cy="1465324"/>
            </a:xfrm>
            <a:custGeom>
              <a:avLst/>
              <a:gdLst/>
              <a:ahLst/>
              <a:cxnLst/>
              <a:rect l="l" t="t" r="r" b="b"/>
              <a:pathLst>
                <a:path w="3107831" h="1465324">
                  <a:moveTo>
                    <a:pt x="19683" y="0"/>
                  </a:moveTo>
                  <a:lnTo>
                    <a:pt x="3088149" y="0"/>
                  </a:lnTo>
                  <a:cubicBezTo>
                    <a:pt x="3093369" y="0"/>
                    <a:pt x="3098375" y="2074"/>
                    <a:pt x="3102066" y="5765"/>
                  </a:cubicBezTo>
                  <a:cubicBezTo>
                    <a:pt x="3105758" y="9456"/>
                    <a:pt x="3107831" y="14463"/>
                    <a:pt x="3107831" y="19683"/>
                  </a:cubicBezTo>
                  <a:lnTo>
                    <a:pt x="3107831" y="1445642"/>
                  </a:lnTo>
                  <a:cubicBezTo>
                    <a:pt x="3107831" y="1450862"/>
                    <a:pt x="3105758" y="1455868"/>
                    <a:pt x="3102066" y="1459559"/>
                  </a:cubicBezTo>
                  <a:cubicBezTo>
                    <a:pt x="3098375" y="1463251"/>
                    <a:pt x="3093369" y="1465324"/>
                    <a:pt x="3088149" y="1465324"/>
                  </a:cubicBezTo>
                  <a:lnTo>
                    <a:pt x="19683" y="1465324"/>
                  </a:lnTo>
                  <a:cubicBezTo>
                    <a:pt x="14463" y="1465324"/>
                    <a:pt x="9456" y="1463251"/>
                    <a:pt x="5765" y="1459559"/>
                  </a:cubicBezTo>
                  <a:cubicBezTo>
                    <a:pt x="2074" y="1455868"/>
                    <a:pt x="0" y="1450862"/>
                    <a:pt x="0" y="1445642"/>
                  </a:cubicBezTo>
                  <a:lnTo>
                    <a:pt x="0" y="19683"/>
                  </a:lnTo>
                  <a:cubicBezTo>
                    <a:pt x="0" y="14463"/>
                    <a:pt x="2074" y="9456"/>
                    <a:pt x="5765" y="5765"/>
                  </a:cubicBezTo>
                  <a:cubicBezTo>
                    <a:pt x="9456" y="2074"/>
                    <a:pt x="14463" y="0"/>
                    <a:pt x="19683" y="0"/>
                  </a:cubicBezTo>
                  <a:close/>
                </a:path>
              </a:pathLst>
            </a:custGeom>
            <a:solidFill>
              <a:srgbClr val="1A4C79"/>
            </a:solidFill>
          </p:spPr>
        </p:sp>
        <p:sp>
          <p:nvSpPr>
            <p:cNvPr id="4" name="TextBox 4"/>
            <p:cNvSpPr txBox="1"/>
            <p:nvPr/>
          </p:nvSpPr>
          <p:spPr>
            <a:xfrm>
              <a:off x="0" y="-57150"/>
              <a:ext cx="3107831" cy="1522474"/>
            </a:xfrm>
            <a:prstGeom prst="rect">
              <a:avLst/>
            </a:prstGeom>
          </p:spPr>
          <p:txBody>
            <a:bodyPr lIns="50800" tIns="50800" rIns="50800" bIns="50800" rtlCol="0" anchor="ctr"/>
            <a:lstStyle/>
            <a:p>
              <a:pPr algn="ctr">
                <a:lnSpc>
                  <a:spcPts val="3220"/>
                </a:lnSpc>
              </a:pPr>
            </a:p>
          </p:txBody>
        </p:sp>
      </p:grpSp>
      <p:grpSp>
        <p:nvGrpSpPr>
          <p:cNvPr id="5" name="Group 5"/>
          <p:cNvGrpSpPr/>
          <p:nvPr/>
        </p:nvGrpSpPr>
        <p:grpSpPr>
          <a:xfrm rot="0">
            <a:off x="-5578792" y="-782346"/>
            <a:ext cx="12057347" cy="6956995"/>
            <a:chOff x="0" y="0"/>
            <a:chExt cx="3175598" cy="1832295"/>
          </a:xfrm>
        </p:grpSpPr>
        <p:sp>
          <p:nvSpPr>
            <p:cNvPr id="6" name="Freeform 6"/>
            <p:cNvSpPr/>
            <p:nvPr/>
          </p:nvSpPr>
          <p:spPr>
            <a:xfrm>
              <a:off x="0" y="0"/>
              <a:ext cx="3175598" cy="1832295"/>
            </a:xfrm>
            <a:custGeom>
              <a:avLst/>
              <a:gdLst/>
              <a:ahLst/>
              <a:cxnLst/>
              <a:rect l="l" t="t" r="r" b="b"/>
              <a:pathLst>
                <a:path w="3175598" h="1832295">
                  <a:moveTo>
                    <a:pt x="19263" y="0"/>
                  </a:moveTo>
                  <a:lnTo>
                    <a:pt x="3156335" y="0"/>
                  </a:lnTo>
                  <a:cubicBezTo>
                    <a:pt x="3161444" y="0"/>
                    <a:pt x="3166343" y="2029"/>
                    <a:pt x="3169956" y="5642"/>
                  </a:cubicBezTo>
                  <a:cubicBezTo>
                    <a:pt x="3173568" y="9254"/>
                    <a:pt x="3175598" y="14154"/>
                    <a:pt x="3175598" y="19263"/>
                  </a:cubicBezTo>
                  <a:lnTo>
                    <a:pt x="3175598" y="1813032"/>
                  </a:lnTo>
                  <a:cubicBezTo>
                    <a:pt x="3175598" y="1823671"/>
                    <a:pt x="3166973" y="1832295"/>
                    <a:pt x="3156335" y="1832295"/>
                  </a:cubicBezTo>
                  <a:lnTo>
                    <a:pt x="19263" y="1832295"/>
                  </a:lnTo>
                  <a:cubicBezTo>
                    <a:pt x="8624" y="1832295"/>
                    <a:pt x="0" y="1823671"/>
                    <a:pt x="0" y="1813032"/>
                  </a:cubicBezTo>
                  <a:lnTo>
                    <a:pt x="0" y="19263"/>
                  </a:lnTo>
                  <a:cubicBezTo>
                    <a:pt x="0" y="8624"/>
                    <a:pt x="8624" y="0"/>
                    <a:pt x="19263" y="0"/>
                  </a:cubicBezTo>
                  <a:close/>
                </a:path>
              </a:pathLst>
            </a:custGeom>
            <a:solidFill>
              <a:srgbClr val="1A4C79"/>
            </a:solidFill>
          </p:spPr>
        </p:sp>
        <p:sp>
          <p:nvSpPr>
            <p:cNvPr id="7" name="TextBox 7"/>
            <p:cNvSpPr txBox="1"/>
            <p:nvPr/>
          </p:nvSpPr>
          <p:spPr>
            <a:xfrm>
              <a:off x="0" y="-57150"/>
              <a:ext cx="3175598" cy="1889445"/>
            </a:xfrm>
            <a:prstGeom prst="rect">
              <a:avLst/>
            </a:prstGeom>
          </p:spPr>
          <p:txBody>
            <a:bodyPr lIns="50800" tIns="50800" rIns="50800" bIns="50800" rtlCol="0" anchor="ctr"/>
            <a:lstStyle/>
            <a:p>
              <a:pPr algn="ctr">
                <a:lnSpc>
                  <a:spcPts val="3220"/>
                </a:lnSpc>
              </a:pPr>
            </a:p>
          </p:txBody>
        </p:sp>
      </p:grpSp>
      <p:grpSp>
        <p:nvGrpSpPr>
          <p:cNvPr id="8" name="Group 8"/>
          <p:cNvGrpSpPr/>
          <p:nvPr/>
        </p:nvGrpSpPr>
        <p:grpSpPr>
          <a:xfrm rot="8387437">
            <a:off x="-3465017" y="-708979"/>
            <a:ext cx="9042887" cy="17169351"/>
            <a:chOff x="0" y="0"/>
            <a:chExt cx="2381666" cy="4521969"/>
          </a:xfrm>
        </p:grpSpPr>
        <p:sp>
          <p:nvSpPr>
            <p:cNvPr id="9" name="Freeform 9"/>
            <p:cNvSpPr/>
            <p:nvPr/>
          </p:nvSpPr>
          <p:spPr>
            <a:xfrm>
              <a:off x="0" y="0"/>
              <a:ext cx="2381666" cy="4521969"/>
            </a:xfrm>
            <a:custGeom>
              <a:avLst/>
              <a:gdLst/>
              <a:ahLst/>
              <a:cxnLst/>
              <a:rect l="l" t="t" r="r" b="b"/>
              <a:pathLst>
                <a:path w="2381666" h="4521969">
                  <a:moveTo>
                    <a:pt x="25684" y="0"/>
                  </a:moveTo>
                  <a:lnTo>
                    <a:pt x="2355982" y="0"/>
                  </a:lnTo>
                  <a:cubicBezTo>
                    <a:pt x="2362794" y="0"/>
                    <a:pt x="2369326" y="2706"/>
                    <a:pt x="2374143" y="7523"/>
                  </a:cubicBezTo>
                  <a:cubicBezTo>
                    <a:pt x="2378960" y="12339"/>
                    <a:pt x="2381666" y="18872"/>
                    <a:pt x="2381666" y="25684"/>
                  </a:cubicBezTo>
                  <a:lnTo>
                    <a:pt x="2381666" y="4496285"/>
                  </a:lnTo>
                  <a:cubicBezTo>
                    <a:pt x="2381666" y="4503097"/>
                    <a:pt x="2378960" y="4509630"/>
                    <a:pt x="2374143" y="4514446"/>
                  </a:cubicBezTo>
                  <a:cubicBezTo>
                    <a:pt x="2369326" y="4519263"/>
                    <a:pt x="2362794" y="4521969"/>
                    <a:pt x="2355982" y="4521969"/>
                  </a:cubicBezTo>
                  <a:lnTo>
                    <a:pt x="25684" y="4521969"/>
                  </a:lnTo>
                  <a:cubicBezTo>
                    <a:pt x="18872" y="4521969"/>
                    <a:pt x="12339" y="4519263"/>
                    <a:pt x="7523" y="4514446"/>
                  </a:cubicBezTo>
                  <a:cubicBezTo>
                    <a:pt x="2706" y="4509630"/>
                    <a:pt x="0" y="4503097"/>
                    <a:pt x="0" y="4496285"/>
                  </a:cubicBezTo>
                  <a:lnTo>
                    <a:pt x="0" y="25684"/>
                  </a:lnTo>
                  <a:cubicBezTo>
                    <a:pt x="0" y="18872"/>
                    <a:pt x="2706" y="12339"/>
                    <a:pt x="7523" y="7523"/>
                  </a:cubicBezTo>
                  <a:cubicBezTo>
                    <a:pt x="12339" y="2706"/>
                    <a:pt x="18872" y="0"/>
                    <a:pt x="25684" y="0"/>
                  </a:cubicBezTo>
                  <a:close/>
                </a:path>
              </a:pathLst>
            </a:custGeom>
            <a:gradFill rotWithShape="1">
              <a:gsLst>
                <a:gs pos="0">
                  <a:srgbClr val="1A4C79">
                    <a:alpha val="0"/>
                  </a:srgbClr>
                </a:gs>
                <a:gs pos="50000">
                  <a:srgbClr val="12385C">
                    <a:alpha val="100000"/>
                  </a:srgbClr>
                </a:gs>
                <a:gs pos="100000">
                  <a:srgbClr val="082948">
                    <a:alpha val="100000"/>
                  </a:srgbClr>
                </a:gs>
              </a:gsLst>
              <a:lin ang="0"/>
            </a:gradFill>
          </p:spPr>
        </p:sp>
        <p:sp>
          <p:nvSpPr>
            <p:cNvPr id="10" name="TextBox 10"/>
            <p:cNvSpPr txBox="1"/>
            <p:nvPr/>
          </p:nvSpPr>
          <p:spPr>
            <a:xfrm>
              <a:off x="0" y="-57150"/>
              <a:ext cx="2381666" cy="4579119"/>
            </a:xfrm>
            <a:prstGeom prst="rect">
              <a:avLst/>
            </a:prstGeom>
          </p:spPr>
          <p:txBody>
            <a:bodyPr lIns="50800" tIns="50800" rIns="50800" bIns="50800" rtlCol="0" anchor="ctr"/>
            <a:lstStyle/>
            <a:p>
              <a:pPr algn="ctr">
                <a:lnSpc>
                  <a:spcPts val="3220"/>
                </a:lnSpc>
              </a:pPr>
            </a:p>
          </p:txBody>
        </p:sp>
      </p:grpSp>
      <p:sp>
        <p:nvSpPr>
          <p:cNvPr id="11" name="Freeform 11"/>
          <p:cNvSpPr/>
          <p:nvPr/>
        </p:nvSpPr>
        <p:spPr>
          <a:xfrm rot="-5688818" flipH="1">
            <a:off x="-3768642" y="3440589"/>
            <a:ext cx="10755656" cy="6433838"/>
          </a:xfrm>
          <a:custGeom>
            <a:avLst/>
            <a:gdLst/>
            <a:ahLst/>
            <a:cxnLst/>
            <a:rect l="l" t="t" r="r" b="b"/>
            <a:pathLst>
              <a:path w="10755656" h="6433838">
                <a:moveTo>
                  <a:pt x="10755656" y="0"/>
                </a:moveTo>
                <a:lnTo>
                  <a:pt x="0" y="0"/>
                </a:lnTo>
                <a:lnTo>
                  <a:pt x="0" y="6433838"/>
                </a:lnTo>
                <a:lnTo>
                  <a:pt x="10755656" y="6433838"/>
                </a:lnTo>
                <a:lnTo>
                  <a:pt x="10755656" y="0"/>
                </a:lnTo>
                <a:close/>
              </a:path>
            </a:pathLst>
          </a:custGeom>
          <a:blipFill>
            <a:blip r:embed="rId1">
              <a:extLst>
                <a:ext uri="{96DAC541-7B7A-43D3-8B79-37D633B846F1}">
                  <asvg:svgBlip xmlns:asvg="http://schemas.microsoft.com/office/drawing/2016/SVG/main" r:embed="rId2"/>
                </a:ext>
              </a:extLst>
            </a:blip>
            <a:stretch>
              <a:fillRect/>
            </a:stretch>
          </a:blipFill>
        </p:spPr>
      </p:sp>
      <p:grpSp>
        <p:nvGrpSpPr>
          <p:cNvPr id="12" name="Group 12"/>
          <p:cNvGrpSpPr/>
          <p:nvPr/>
        </p:nvGrpSpPr>
        <p:grpSpPr>
          <a:xfrm rot="0">
            <a:off x="-152497" y="1943007"/>
            <a:ext cx="7041302" cy="7759885"/>
            <a:chOff x="0" y="0"/>
            <a:chExt cx="1069836" cy="1179016"/>
          </a:xfrm>
        </p:grpSpPr>
        <p:sp>
          <p:nvSpPr>
            <p:cNvPr id="13" name="Freeform 13"/>
            <p:cNvSpPr/>
            <p:nvPr/>
          </p:nvSpPr>
          <p:spPr>
            <a:xfrm>
              <a:off x="0" y="0"/>
              <a:ext cx="1069836" cy="1179016"/>
            </a:xfrm>
            <a:custGeom>
              <a:avLst/>
              <a:gdLst/>
              <a:ahLst/>
              <a:cxnLst/>
              <a:rect l="l" t="t" r="r" b="b"/>
              <a:pathLst>
                <a:path w="1069836" h="1179016">
                  <a:moveTo>
                    <a:pt x="54975" y="0"/>
                  </a:moveTo>
                  <a:lnTo>
                    <a:pt x="1014861" y="0"/>
                  </a:lnTo>
                  <a:cubicBezTo>
                    <a:pt x="1029442" y="0"/>
                    <a:pt x="1043425" y="5792"/>
                    <a:pt x="1053734" y="16102"/>
                  </a:cubicBezTo>
                  <a:cubicBezTo>
                    <a:pt x="1064044" y="26412"/>
                    <a:pt x="1069836" y="40395"/>
                    <a:pt x="1069836" y="54975"/>
                  </a:cubicBezTo>
                  <a:lnTo>
                    <a:pt x="1069836" y="1124041"/>
                  </a:lnTo>
                  <a:cubicBezTo>
                    <a:pt x="1069836" y="1138621"/>
                    <a:pt x="1064044" y="1152604"/>
                    <a:pt x="1053734" y="1162914"/>
                  </a:cubicBezTo>
                  <a:cubicBezTo>
                    <a:pt x="1043425" y="1173224"/>
                    <a:pt x="1029442" y="1179016"/>
                    <a:pt x="1014861" y="1179016"/>
                  </a:cubicBezTo>
                  <a:lnTo>
                    <a:pt x="54975" y="1179016"/>
                  </a:lnTo>
                  <a:cubicBezTo>
                    <a:pt x="40395" y="1179016"/>
                    <a:pt x="26412" y="1173224"/>
                    <a:pt x="16102" y="1162914"/>
                  </a:cubicBezTo>
                  <a:cubicBezTo>
                    <a:pt x="5792" y="1152604"/>
                    <a:pt x="0" y="1138621"/>
                    <a:pt x="0" y="1124041"/>
                  </a:cubicBezTo>
                  <a:lnTo>
                    <a:pt x="0" y="54975"/>
                  </a:lnTo>
                  <a:cubicBezTo>
                    <a:pt x="0" y="40395"/>
                    <a:pt x="5792" y="26412"/>
                    <a:pt x="16102" y="16102"/>
                  </a:cubicBezTo>
                  <a:cubicBezTo>
                    <a:pt x="26412" y="5792"/>
                    <a:pt x="40395" y="0"/>
                    <a:pt x="54975" y="0"/>
                  </a:cubicBezTo>
                  <a:close/>
                </a:path>
              </a:pathLst>
            </a:custGeom>
            <a:blipFill>
              <a:blip r:embed="rId3"/>
              <a:stretch>
                <a:fillRect l="-24230" t="-15095" r="-101264"/>
              </a:stretch>
            </a:blipFill>
            <a:ln w="123825" cap="rnd">
              <a:solidFill>
                <a:srgbClr val="F3F3F3"/>
              </a:solidFill>
              <a:prstDash val="solid"/>
              <a:round/>
            </a:ln>
          </p:spPr>
        </p:sp>
      </p:grpSp>
      <p:sp>
        <p:nvSpPr>
          <p:cNvPr id="14" name="TextBox 14"/>
          <p:cNvSpPr txBox="1"/>
          <p:nvPr/>
        </p:nvSpPr>
        <p:spPr>
          <a:xfrm>
            <a:off x="10429814" y="1632454"/>
            <a:ext cx="5582460" cy="2615565"/>
          </a:xfrm>
          <a:prstGeom prst="rect">
            <a:avLst/>
          </a:prstGeom>
        </p:spPr>
        <p:txBody>
          <a:bodyPr lIns="0" tIns="0" rIns="0" bIns="0" rtlCol="0" anchor="t">
            <a:spAutoFit/>
          </a:bodyPr>
          <a:lstStyle/>
          <a:p>
            <a:pPr algn="l">
              <a:lnSpc>
                <a:spcPts val="6800"/>
              </a:lnSpc>
            </a:pPr>
            <a:r>
              <a:rPr lang="en-US" sz="6800" b="1">
                <a:solidFill>
                  <a:srgbClr val="000000"/>
                </a:solidFill>
                <a:latin typeface="Calibri" panose="020F0502020204030204" charset="0"/>
                <a:ea typeface="Agrandir Bold" panose="00000800000000000000"/>
                <a:cs typeface="Calibri" panose="020F0502020204030204" charset="0"/>
                <a:sym typeface="Agrandir Bold" panose="00000800000000000000"/>
              </a:rPr>
              <a:t>Our</a:t>
            </a:r>
            <a:r>
              <a:rPr lang="en-US" sz="6800" b="1">
                <a:solidFill>
                  <a:srgbClr val="000000"/>
                </a:solidFill>
                <a:latin typeface="Calibri" panose="020F0502020204030204" charset="0"/>
                <a:ea typeface="Agrandir Bold" panose="00000800000000000000"/>
                <a:cs typeface="Calibri" panose="020F0502020204030204" charset="0"/>
                <a:sym typeface="Agrandir Bold" panose="00000800000000000000"/>
              </a:rPr>
              <a:t> Competitive Advantage</a:t>
            </a:r>
            <a:endParaRPr lang="en-US" sz="6800" b="1">
              <a:solidFill>
                <a:srgbClr val="000000"/>
              </a:solidFill>
              <a:latin typeface="Calibri" panose="020F0502020204030204" charset="0"/>
              <a:ea typeface="Agrandir Bold" panose="00000800000000000000"/>
              <a:cs typeface="Calibri" panose="020F0502020204030204" charset="0"/>
              <a:sym typeface="Agrandir Bold" panose="00000800000000000000"/>
            </a:endParaRPr>
          </a:p>
        </p:txBody>
      </p:sp>
      <p:sp>
        <p:nvSpPr>
          <p:cNvPr id="15" name="Freeform 15"/>
          <p:cNvSpPr/>
          <p:nvPr/>
        </p:nvSpPr>
        <p:spPr>
          <a:xfrm flipH="1">
            <a:off x="14756019" y="-701878"/>
            <a:ext cx="5847907" cy="4114800"/>
          </a:xfrm>
          <a:custGeom>
            <a:avLst/>
            <a:gdLst/>
            <a:ahLst/>
            <a:cxnLst/>
            <a:rect l="l" t="t" r="r" b="b"/>
            <a:pathLst>
              <a:path w="5847907" h="4114800">
                <a:moveTo>
                  <a:pt x="5847907" y="0"/>
                </a:moveTo>
                <a:lnTo>
                  <a:pt x="0" y="0"/>
                </a:lnTo>
                <a:lnTo>
                  <a:pt x="0" y="4114800"/>
                </a:lnTo>
                <a:lnTo>
                  <a:pt x="5847907" y="4114800"/>
                </a:lnTo>
                <a:lnTo>
                  <a:pt x="5847907"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Freeform 16"/>
          <p:cNvSpPr/>
          <p:nvPr/>
        </p:nvSpPr>
        <p:spPr>
          <a:xfrm>
            <a:off x="10753603" y="-1822073"/>
            <a:ext cx="3300339" cy="3187827"/>
          </a:xfrm>
          <a:custGeom>
            <a:avLst/>
            <a:gdLst/>
            <a:ahLst/>
            <a:cxnLst/>
            <a:rect l="l" t="t" r="r" b="b"/>
            <a:pathLst>
              <a:path w="3300339" h="3187827">
                <a:moveTo>
                  <a:pt x="0" y="0"/>
                </a:moveTo>
                <a:lnTo>
                  <a:pt x="3300339" y="0"/>
                </a:lnTo>
                <a:lnTo>
                  <a:pt x="3300339" y="3187827"/>
                </a:lnTo>
                <a:lnTo>
                  <a:pt x="0" y="31878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7" name="Freeform 17"/>
          <p:cNvSpPr/>
          <p:nvPr/>
        </p:nvSpPr>
        <p:spPr>
          <a:xfrm>
            <a:off x="15360019" y="8891611"/>
            <a:ext cx="3300339" cy="3187827"/>
          </a:xfrm>
          <a:custGeom>
            <a:avLst/>
            <a:gdLst/>
            <a:ahLst/>
            <a:cxnLst/>
            <a:rect l="l" t="t" r="r" b="b"/>
            <a:pathLst>
              <a:path w="3300339" h="3187827">
                <a:moveTo>
                  <a:pt x="0" y="0"/>
                </a:moveTo>
                <a:lnTo>
                  <a:pt x="3300339" y="0"/>
                </a:lnTo>
                <a:lnTo>
                  <a:pt x="3300339" y="3187827"/>
                </a:lnTo>
                <a:lnTo>
                  <a:pt x="0" y="31878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Freeform 18"/>
          <p:cNvSpPr/>
          <p:nvPr/>
        </p:nvSpPr>
        <p:spPr>
          <a:xfrm>
            <a:off x="9067678" y="2127175"/>
            <a:ext cx="1241498" cy="1507338"/>
          </a:xfrm>
          <a:custGeom>
            <a:avLst/>
            <a:gdLst/>
            <a:ahLst/>
            <a:cxnLst/>
            <a:rect l="l" t="t" r="r" b="b"/>
            <a:pathLst>
              <a:path w="1241498" h="1507338">
                <a:moveTo>
                  <a:pt x="0" y="0"/>
                </a:moveTo>
                <a:lnTo>
                  <a:pt x="1241499" y="0"/>
                </a:lnTo>
                <a:lnTo>
                  <a:pt x="1241499" y="1507338"/>
                </a:lnTo>
                <a:lnTo>
                  <a:pt x="0" y="15073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9" name="TextBox 19"/>
          <p:cNvSpPr txBox="1"/>
          <p:nvPr/>
        </p:nvSpPr>
        <p:spPr>
          <a:xfrm>
            <a:off x="10363200" y="4229100"/>
            <a:ext cx="7560310" cy="4232910"/>
          </a:xfrm>
          <a:prstGeom prst="rect">
            <a:avLst/>
          </a:prstGeom>
        </p:spPr>
        <p:txBody>
          <a:bodyPr wrap="square" lIns="0" tIns="0" rIns="0" bIns="0" rtlCol="0" anchor="t">
            <a:noAutofit/>
          </a:bodyPr>
          <a:lstStyle/>
          <a:p>
            <a:pPr marL="342900" indent="-342900" algn="l">
              <a:lnSpc>
                <a:spcPct val="150000"/>
              </a:lnSpc>
              <a:buFont typeface="Arial" panose="020B0604020202020204" pitchFamily="34" charset="0"/>
              <a:buChar char="•"/>
            </a:pPr>
            <a:r>
              <a:rPr lang="en-US" sz="2400">
                <a:solidFill>
                  <a:srgbClr val="000000"/>
                </a:solidFill>
                <a:latin typeface="Calibri" panose="020F0502020204030204" charset="0"/>
                <a:ea typeface="Poppins" panose="00000500000000000000"/>
                <a:cs typeface="Calibri" panose="020F0502020204030204" charset="0"/>
                <a:sym typeface="Poppins" panose="00000500000000000000"/>
              </a:rPr>
              <a:t>Deep local expertise and understanding of African energy/oil &amp; gas infrastructure and constrain.</a:t>
            </a:r>
            <a:endParaRPr lang="en-US" sz="2400">
              <a:solidFill>
                <a:srgbClr val="000000"/>
              </a:solidFill>
              <a:latin typeface="Calibri" panose="020F0502020204030204" charset="0"/>
              <a:ea typeface="Poppins" panose="00000500000000000000"/>
              <a:cs typeface="Calibri" panose="020F0502020204030204" charset="0"/>
              <a:sym typeface="Poppins" panose="00000500000000000000"/>
            </a:endParaRPr>
          </a:p>
          <a:p>
            <a:pPr marL="342900" indent="-342900" algn="l">
              <a:lnSpc>
                <a:spcPct val="150000"/>
              </a:lnSpc>
              <a:buFont typeface="Arial" panose="020B0604020202020204" pitchFamily="34" charset="0"/>
              <a:buChar char="•"/>
            </a:pPr>
            <a:r>
              <a:rPr lang="en-US" sz="2400">
                <a:solidFill>
                  <a:srgbClr val="000000"/>
                </a:solidFill>
                <a:latin typeface="Calibri" panose="020F0502020204030204" charset="0"/>
                <a:ea typeface="Poppins" panose="00000500000000000000"/>
                <a:cs typeface="Calibri" panose="020F0502020204030204" charset="0"/>
                <a:sym typeface="Poppins" panose="00000500000000000000"/>
              </a:rPr>
              <a:t>Integrated solutions that works for every industry.</a:t>
            </a:r>
            <a:endParaRPr lang="en-US" sz="2400">
              <a:solidFill>
                <a:srgbClr val="000000"/>
              </a:solidFill>
              <a:latin typeface="Calibri" panose="020F0502020204030204" charset="0"/>
              <a:ea typeface="Poppins" panose="00000500000000000000"/>
              <a:cs typeface="Calibri" panose="020F0502020204030204" charset="0"/>
              <a:sym typeface="Poppins" panose="00000500000000000000"/>
            </a:endParaRPr>
          </a:p>
          <a:p>
            <a:pPr marL="342900" indent="-342900" algn="l">
              <a:lnSpc>
                <a:spcPct val="150000"/>
              </a:lnSpc>
              <a:buFont typeface="Arial" panose="020B0604020202020204" pitchFamily="34" charset="0"/>
              <a:buChar char="•"/>
            </a:pPr>
            <a:r>
              <a:rPr lang="en-US" sz="2400">
                <a:solidFill>
                  <a:srgbClr val="000000"/>
                </a:solidFill>
                <a:latin typeface="Calibri" panose="020F0502020204030204" charset="0"/>
                <a:ea typeface="Poppins" panose="00000500000000000000"/>
                <a:cs typeface="Calibri" panose="020F0502020204030204" charset="0"/>
                <a:sym typeface="Poppins" panose="00000500000000000000"/>
              </a:rPr>
              <a:t>Real-time monitoring and analytics </a:t>
            </a:r>
            <a:endParaRPr lang="en-US" sz="2400">
              <a:solidFill>
                <a:srgbClr val="000000"/>
              </a:solidFill>
              <a:latin typeface="Calibri" panose="020F0502020204030204" charset="0"/>
              <a:ea typeface="Poppins" panose="00000500000000000000"/>
              <a:cs typeface="Calibri" panose="020F0502020204030204" charset="0"/>
              <a:sym typeface="Poppins" panose="00000500000000000000"/>
            </a:endParaRPr>
          </a:p>
          <a:p>
            <a:pPr marL="342900" indent="-342900" algn="l">
              <a:lnSpc>
                <a:spcPct val="150000"/>
              </a:lnSpc>
              <a:buFont typeface="Arial" panose="020B0604020202020204" pitchFamily="34" charset="0"/>
              <a:buChar char="•"/>
            </a:pPr>
            <a:r>
              <a:rPr lang="en-US" sz="2400">
                <a:solidFill>
                  <a:srgbClr val="000000"/>
                </a:solidFill>
                <a:latin typeface="Calibri" panose="020F0502020204030204" charset="0"/>
                <a:ea typeface="Poppins" panose="00000500000000000000"/>
                <a:cs typeface="Calibri" panose="020F0502020204030204" charset="0"/>
                <a:sym typeface="Poppins" panose="00000500000000000000"/>
              </a:rPr>
              <a:t>Custom deployment based on core needs</a:t>
            </a:r>
            <a:endParaRPr lang="en-US" sz="2400">
              <a:solidFill>
                <a:srgbClr val="000000"/>
              </a:solidFill>
              <a:latin typeface="Calibri" panose="020F0502020204030204" charset="0"/>
              <a:ea typeface="Poppins" panose="00000500000000000000"/>
              <a:cs typeface="Calibri" panose="020F0502020204030204" charset="0"/>
              <a:sym typeface="Poppins" panose="00000500000000000000"/>
            </a:endParaRPr>
          </a:p>
          <a:p>
            <a:pPr marL="342900" indent="-342900" algn="l">
              <a:lnSpc>
                <a:spcPct val="150000"/>
              </a:lnSpc>
              <a:buFont typeface="Arial" panose="020B0604020202020204" pitchFamily="34" charset="0"/>
              <a:buChar char="•"/>
            </a:pPr>
            <a:r>
              <a:rPr lang="en-US" sz="2400">
                <a:solidFill>
                  <a:srgbClr val="000000"/>
                </a:solidFill>
                <a:latin typeface="Calibri" panose="020F0502020204030204" charset="0"/>
                <a:ea typeface="Poppins" panose="00000500000000000000"/>
                <a:cs typeface="Calibri" panose="020F0502020204030204" charset="0"/>
                <a:sym typeface="Poppins" panose="00000500000000000000"/>
              </a:rPr>
              <a:t>Affordable and flexible financing &amp; support.</a:t>
            </a:r>
            <a:endParaRPr lang="en-US" sz="2400">
              <a:solidFill>
                <a:srgbClr val="000000"/>
              </a:solidFill>
              <a:latin typeface="Calibri" panose="020F0502020204030204" charset="0"/>
              <a:ea typeface="Poppins" panose="00000500000000000000"/>
              <a:cs typeface="Calibri" panose="020F0502020204030204" charset="0"/>
              <a:sym typeface="Poppins" panose="00000500000000000000"/>
            </a:endParaRPr>
          </a:p>
          <a:p>
            <a:pPr marL="342900" indent="-342900" algn="l">
              <a:lnSpc>
                <a:spcPct val="150000"/>
              </a:lnSpc>
              <a:buFont typeface="Arial" panose="020B0604020202020204" pitchFamily="34" charset="0"/>
              <a:buChar char="•"/>
            </a:pPr>
            <a:r>
              <a:rPr lang="en-US" sz="2400">
                <a:solidFill>
                  <a:srgbClr val="000000"/>
                </a:solidFill>
                <a:latin typeface="Calibri" panose="020F0502020204030204" charset="0"/>
                <a:ea typeface="Poppins" panose="00000500000000000000"/>
                <a:cs typeface="Calibri" panose="020F0502020204030204" charset="0"/>
                <a:sym typeface="Poppins" panose="00000500000000000000"/>
              </a:rPr>
              <a:t>Sustainability and compliance built-in.</a:t>
            </a:r>
            <a:endParaRPr lang="en-US" sz="2400">
              <a:solidFill>
                <a:srgbClr val="000000"/>
              </a:solidFill>
              <a:latin typeface="Calibri" panose="020F0502020204030204" charset="0"/>
              <a:ea typeface="Poppins" panose="00000500000000000000"/>
              <a:cs typeface="Calibri" panose="020F0502020204030204" charset="0"/>
              <a:sym typeface="Poppins" panose="00000500000000000000"/>
            </a:endParaRPr>
          </a:p>
          <a:p>
            <a:pPr marL="342900" indent="-342900" algn="l">
              <a:lnSpc>
                <a:spcPct val="150000"/>
              </a:lnSpc>
              <a:buFont typeface="Arial" panose="020B0604020202020204" pitchFamily="34" charset="0"/>
              <a:buChar char="•"/>
            </a:pPr>
            <a:r>
              <a:rPr lang="en-US" sz="2400">
                <a:solidFill>
                  <a:srgbClr val="000000"/>
                </a:solidFill>
                <a:latin typeface="Calibri" panose="020F0502020204030204" charset="0"/>
                <a:ea typeface="Poppins" panose="00000500000000000000"/>
                <a:cs typeface="Calibri" panose="020F0502020204030204" charset="0"/>
                <a:sym typeface="Poppins" panose="00000500000000000000"/>
              </a:rPr>
              <a:t>Proven track records.</a:t>
            </a:r>
            <a:endParaRPr lang="en-US" sz="2400">
              <a:solidFill>
                <a:srgbClr val="000000"/>
              </a:solidFill>
              <a:latin typeface="Calibri" panose="020F0502020204030204" charset="0"/>
              <a:ea typeface="Poppins" panose="00000500000000000000"/>
              <a:cs typeface="Calibri" panose="020F0502020204030204" charset="0"/>
              <a:sym typeface="Poppins" panose="00000500000000000000"/>
            </a:endParaRPr>
          </a:p>
          <a:p>
            <a:pPr marL="342900" indent="-342900" algn="l">
              <a:lnSpc>
                <a:spcPct val="150000"/>
              </a:lnSpc>
              <a:buFont typeface="Arial" panose="020B0604020202020204" pitchFamily="34" charset="0"/>
              <a:buChar char="•"/>
            </a:pPr>
            <a:r>
              <a:rPr lang="en-US" sz="2400">
                <a:solidFill>
                  <a:srgbClr val="000000"/>
                </a:solidFill>
                <a:latin typeface="Calibri" panose="020F0502020204030204" charset="0"/>
                <a:ea typeface="Poppins" panose="00000500000000000000"/>
                <a:cs typeface="Calibri" panose="020F0502020204030204" charset="0"/>
                <a:sym typeface="Poppins" panose="00000500000000000000"/>
              </a:rPr>
              <a:t>POC (proof of concept) deployment on request.</a:t>
            </a:r>
            <a:endParaRPr lang="en-US" sz="2400">
              <a:solidFill>
                <a:srgbClr val="000000"/>
              </a:solidFill>
              <a:latin typeface="Calibri" panose="020F0502020204030204" charset="0"/>
              <a:ea typeface="Poppins" panose="00000500000000000000"/>
              <a:cs typeface="Calibri" panose="020F0502020204030204" charset="0"/>
              <a:sym typeface="Poppins" panose="00000500000000000000"/>
            </a:endParaRPr>
          </a:p>
          <a:p>
            <a:pPr marL="342900" indent="-342900" algn="l">
              <a:lnSpc>
                <a:spcPts val="2800"/>
              </a:lnSpc>
              <a:buFont typeface="Arial" panose="020B0604020202020204" pitchFamily="34" charset="0"/>
              <a:buChar char="•"/>
            </a:pPr>
            <a:endParaRPr lang="en-US" sz="2400">
              <a:solidFill>
                <a:srgbClr val="000000"/>
              </a:solidFill>
              <a:latin typeface="Calibri" panose="020F0502020204030204" charset="0"/>
              <a:ea typeface="Poppins" panose="00000500000000000000"/>
              <a:cs typeface="Calibri" panose="020F0502020204030204" charset="0"/>
              <a:sym typeface="Poppins" panose="00000500000000000000"/>
            </a:endParaRPr>
          </a:p>
        </p:txBody>
      </p:sp>
      <p:pic>
        <p:nvPicPr>
          <p:cNvPr id="34" name="Picture 33" descr="Screenshot_20250627_070137_Gallery_2-removebg-preview"/>
          <p:cNvPicPr>
            <a:picLocks noChangeAspect="1"/>
          </p:cNvPicPr>
          <p:nvPr/>
        </p:nvPicPr>
        <p:blipFill>
          <a:blip r:embed="rId10"/>
          <a:stretch>
            <a:fillRect/>
          </a:stretch>
        </p:blipFill>
        <p:spPr>
          <a:xfrm>
            <a:off x="3620135" y="5350510"/>
            <a:ext cx="1228725" cy="82423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rot="10800000">
            <a:off x="-6458252" y="3501649"/>
            <a:ext cx="26558542" cy="9315826"/>
            <a:chOff x="-8719" y="-6985"/>
            <a:chExt cx="41824" cy="14671"/>
          </a:xfrm>
        </p:grpSpPr>
        <p:grpSp>
          <p:nvGrpSpPr>
            <p:cNvPr id="2" name="Group 2"/>
            <p:cNvGrpSpPr/>
            <p:nvPr/>
          </p:nvGrpSpPr>
          <p:grpSpPr>
            <a:xfrm rot="0">
              <a:off x="-5971" y="-3237"/>
              <a:ext cx="35571" cy="10923"/>
              <a:chOff x="0" y="-29889"/>
              <a:chExt cx="5948996" cy="1826734"/>
            </a:xfrm>
          </p:grpSpPr>
          <p:sp>
            <p:nvSpPr>
              <p:cNvPr id="3" name="Freeform 3"/>
              <p:cNvSpPr/>
              <p:nvPr/>
            </p:nvSpPr>
            <p:spPr>
              <a:xfrm>
                <a:off x="0" y="0"/>
                <a:ext cx="5948995" cy="1769584"/>
              </a:xfrm>
              <a:custGeom>
                <a:avLst/>
                <a:gdLst/>
                <a:ahLst/>
                <a:cxnLst/>
                <a:rect l="l" t="t" r="r" b="b"/>
                <a:pathLst>
                  <a:path w="5948995" h="1769584">
                    <a:moveTo>
                      <a:pt x="10283" y="0"/>
                    </a:moveTo>
                    <a:lnTo>
                      <a:pt x="5938713" y="0"/>
                    </a:lnTo>
                    <a:cubicBezTo>
                      <a:pt x="5941440" y="0"/>
                      <a:pt x="5944055" y="1083"/>
                      <a:pt x="5945984" y="3012"/>
                    </a:cubicBezTo>
                    <a:cubicBezTo>
                      <a:pt x="5947912" y="4940"/>
                      <a:pt x="5948995" y="7555"/>
                      <a:pt x="5948995" y="10283"/>
                    </a:cubicBezTo>
                    <a:lnTo>
                      <a:pt x="5948995" y="1759302"/>
                    </a:lnTo>
                    <a:cubicBezTo>
                      <a:pt x="5948995" y="1764981"/>
                      <a:pt x="5944392" y="1769584"/>
                      <a:pt x="5938713" y="1769584"/>
                    </a:cubicBezTo>
                    <a:lnTo>
                      <a:pt x="10283" y="1769584"/>
                    </a:lnTo>
                    <a:cubicBezTo>
                      <a:pt x="4604" y="1769584"/>
                      <a:pt x="0" y="1764981"/>
                      <a:pt x="0" y="1759302"/>
                    </a:cubicBezTo>
                    <a:lnTo>
                      <a:pt x="0" y="10283"/>
                    </a:lnTo>
                    <a:cubicBezTo>
                      <a:pt x="0" y="4604"/>
                      <a:pt x="4604" y="0"/>
                      <a:pt x="10283" y="0"/>
                    </a:cubicBezTo>
                    <a:close/>
                  </a:path>
                </a:pathLst>
              </a:custGeom>
              <a:solidFill>
                <a:srgbClr val="1A4C79"/>
              </a:solidFill>
            </p:spPr>
          </p:sp>
          <p:sp>
            <p:nvSpPr>
              <p:cNvPr id="4" name="TextBox 4"/>
              <p:cNvSpPr txBox="1"/>
              <p:nvPr/>
            </p:nvSpPr>
            <p:spPr>
              <a:xfrm>
                <a:off x="0" y="-29889"/>
                <a:ext cx="5948996" cy="1826734"/>
              </a:xfrm>
              <a:prstGeom prst="rect">
                <a:avLst/>
              </a:prstGeom>
            </p:spPr>
            <p:txBody>
              <a:bodyPr lIns="50800" tIns="50800" rIns="50800" bIns="50800" rtlCol="0" anchor="ctr"/>
              <a:lstStyle/>
              <a:p>
                <a:pPr algn="ctr">
                  <a:lnSpc>
                    <a:spcPts val="3220"/>
                  </a:lnSpc>
                </a:pPr>
              </a:p>
            </p:txBody>
          </p:sp>
        </p:grpSp>
        <p:grpSp>
          <p:nvGrpSpPr>
            <p:cNvPr id="5" name="Group 5"/>
            <p:cNvGrpSpPr/>
            <p:nvPr/>
          </p:nvGrpSpPr>
          <p:grpSpPr>
            <a:xfrm rot="-5400000">
              <a:off x="6202" y="-15218"/>
              <a:ext cx="10030" cy="34350"/>
              <a:chOff x="-168225" y="-553349"/>
              <a:chExt cx="1677511" cy="5744870"/>
            </a:xfrm>
          </p:grpSpPr>
          <p:sp>
            <p:nvSpPr>
              <p:cNvPr id="6" name="Freeform 6"/>
              <p:cNvSpPr/>
              <p:nvPr/>
            </p:nvSpPr>
            <p:spPr>
              <a:xfrm>
                <a:off x="0" y="-553349"/>
                <a:ext cx="1509286" cy="5393450"/>
              </a:xfrm>
              <a:custGeom>
                <a:avLst/>
                <a:gdLst/>
                <a:ahLst/>
                <a:cxnLst/>
                <a:rect l="l" t="t" r="r" b="b"/>
                <a:pathLst>
                  <a:path w="1509286" h="5393450">
                    <a:moveTo>
                      <a:pt x="40530" y="0"/>
                    </a:moveTo>
                    <a:lnTo>
                      <a:pt x="1468756" y="0"/>
                    </a:lnTo>
                    <a:cubicBezTo>
                      <a:pt x="1491140" y="0"/>
                      <a:pt x="1509286" y="18146"/>
                      <a:pt x="1509286" y="40530"/>
                    </a:cubicBezTo>
                    <a:lnTo>
                      <a:pt x="1509286" y="5352921"/>
                    </a:lnTo>
                    <a:cubicBezTo>
                      <a:pt x="1509286" y="5375304"/>
                      <a:pt x="1491140" y="5393450"/>
                      <a:pt x="1468756" y="5393450"/>
                    </a:cubicBezTo>
                    <a:lnTo>
                      <a:pt x="40530" y="5393450"/>
                    </a:lnTo>
                    <a:cubicBezTo>
                      <a:pt x="18146" y="5393450"/>
                      <a:pt x="0" y="5375304"/>
                      <a:pt x="0" y="5352921"/>
                    </a:cubicBezTo>
                    <a:lnTo>
                      <a:pt x="0" y="40530"/>
                    </a:lnTo>
                    <a:cubicBezTo>
                      <a:pt x="0" y="18146"/>
                      <a:pt x="18146" y="0"/>
                      <a:pt x="40530" y="0"/>
                    </a:cubicBezTo>
                    <a:close/>
                  </a:path>
                </a:pathLst>
              </a:custGeom>
              <a:gradFill rotWithShape="1">
                <a:gsLst>
                  <a:gs pos="0">
                    <a:srgbClr val="1A4C79">
                      <a:alpha val="0"/>
                    </a:srgbClr>
                  </a:gs>
                  <a:gs pos="50000">
                    <a:srgbClr val="12385C">
                      <a:alpha val="100000"/>
                    </a:srgbClr>
                  </a:gs>
                  <a:gs pos="100000">
                    <a:srgbClr val="082948">
                      <a:alpha val="100000"/>
                    </a:srgbClr>
                  </a:gs>
                </a:gsLst>
                <a:lin ang="0"/>
              </a:gradFill>
            </p:spPr>
          </p:sp>
          <p:sp>
            <p:nvSpPr>
              <p:cNvPr id="7" name="TextBox 7"/>
              <p:cNvSpPr txBox="1"/>
              <p:nvPr/>
            </p:nvSpPr>
            <p:spPr>
              <a:xfrm>
                <a:off x="-168225" y="-259079"/>
                <a:ext cx="1509286" cy="5450600"/>
              </a:xfrm>
              <a:prstGeom prst="rect">
                <a:avLst/>
              </a:prstGeom>
            </p:spPr>
            <p:txBody>
              <a:bodyPr lIns="50800" tIns="50800" rIns="50800" bIns="50800" rtlCol="0" anchor="ctr"/>
              <a:lstStyle/>
              <a:p>
                <a:pPr algn="ctr">
                  <a:lnSpc>
                    <a:spcPts val="3220"/>
                  </a:lnSpc>
                </a:pPr>
              </a:p>
            </p:txBody>
          </p:sp>
        </p:grpSp>
        <p:sp>
          <p:nvSpPr>
            <p:cNvPr id="8" name="Freeform 8"/>
            <p:cNvSpPr/>
            <p:nvPr/>
          </p:nvSpPr>
          <p:spPr>
            <a:xfrm rot="760240">
              <a:off x="14825" y="-5467"/>
              <a:ext cx="18280" cy="10935"/>
            </a:xfrm>
            <a:custGeom>
              <a:avLst/>
              <a:gdLst/>
              <a:ahLst/>
              <a:cxnLst/>
              <a:rect l="l" t="t" r="r" b="b"/>
              <a:pathLst>
                <a:path w="11607970" h="6943677">
                  <a:moveTo>
                    <a:pt x="0" y="0"/>
                  </a:moveTo>
                  <a:lnTo>
                    <a:pt x="11607971" y="0"/>
                  </a:lnTo>
                  <a:lnTo>
                    <a:pt x="11607971" y="6943676"/>
                  </a:lnTo>
                  <a:lnTo>
                    <a:pt x="0" y="6943676"/>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9" name="Freeform 9"/>
            <p:cNvSpPr/>
            <p:nvPr/>
          </p:nvSpPr>
          <p:spPr>
            <a:xfrm rot="-1096212">
              <a:off x="-8719" y="-6985"/>
              <a:ext cx="18280" cy="10935"/>
            </a:xfrm>
            <a:custGeom>
              <a:avLst/>
              <a:gdLst/>
              <a:ahLst/>
              <a:cxnLst/>
              <a:rect l="l" t="t" r="r" b="b"/>
              <a:pathLst>
                <a:path w="11607970" h="6943677">
                  <a:moveTo>
                    <a:pt x="0" y="0"/>
                  </a:moveTo>
                  <a:lnTo>
                    <a:pt x="11607971" y="0"/>
                  </a:lnTo>
                  <a:lnTo>
                    <a:pt x="11607971" y="6943677"/>
                  </a:lnTo>
                  <a:lnTo>
                    <a:pt x="0" y="6943677"/>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sp>
        <p:nvSpPr>
          <p:cNvPr id="10" name="Freeform 10"/>
          <p:cNvSpPr/>
          <p:nvPr/>
        </p:nvSpPr>
        <p:spPr>
          <a:xfrm>
            <a:off x="917391" y="9153124"/>
            <a:ext cx="2852741" cy="2852741"/>
          </a:xfrm>
          <a:custGeom>
            <a:avLst/>
            <a:gdLst/>
            <a:ahLst/>
            <a:cxnLst/>
            <a:rect l="l" t="t" r="r" b="b"/>
            <a:pathLst>
              <a:path w="2852741" h="2852741">
                <a:moveTo>
                  <a:pt x="0" y="0"/>
                </a:moveTo>
                <a:lnTo>
                  <a:pt x="2852740" y="0"/>
                </a:lnTo>
                <a:lnTo>
                  <a:pt x="2852740" y="2852741"/>
                </a:lnTo>
                <a:lnTo>
                  <a:pt x="0" y="28527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6" name="TextBox 16"/>
          <p:cNvSpPr txBox="1"/>
          <p:nvPr>
            <p:custDataLst>
              <p:tags r:id="rId5"/>
            </p:custDataLst>
          </p:nvPr>
        </p:nvSpPr>
        <p:spPr>
          <a:xfrm>
            <a:off x="1617100" y="4970527"/>
            <a:ext cx="3744806" cy="430530"/>
          </a:xfrm>
          <a:prstGeom prst="rect">
            <a:avLst/>
          </a:prstGeom>
        </p:spPr>
        <p:txBody>
          <a:bodyPr lIns="0" tIns="0" rIns="0" bIns="0" rtlCol="0" anchor="t">
            <a:spAutoFit/>
          </a:bodyPr>
          <a:lstStyle/>
          <a:p>
            <a:pPr algn="l">
              <a:lnSpc>
                <a:spcPts val="3360"/>
              </a:lnSpc>
              <a:spcBef>
                <a:spcPct val="0"/>
              </a:spcBef>
            </a:pPr>
            <a:r>
              <a:rPr lang="en-US" sz="2400" b="1">
                <a:solidFill>
                  <a:srgbClr val="FFFFFF"/>
                </a:solidFill>
                <a:latin typeface="Poppins Bold" panose="00000800000000000000"/>
                <a:ea typeface="Poppins Bold" panose="00000800000000000000"/>
                <a:cs typeface="Poppins Bold" panose="00000800000000000000"/>
                <a:sym typeface="Poppins Bold" panose="00000800000000000000"/>
              </a:rPr>
              <a:t>01. Banks</a:t>
            </a:r>
            <a:endParaRPr lang="en-US" sz="2400" b="1">
              <a:solidFill>
                <a:srgbClr val="FFFFFF"/>
              </a:solidFill>
              <a:latin typeface="Poppins Bold" panose="00000800000000000000"/>
              <a:ea typeface="Poppins Bold" panose="00000800000000000000"/>
              <a:cs typeface="Poppins Bold" panose="00000800000000000000"/>
              <a:sym typeface="Poppins Bold" panose="00000800000000000000"/>
            </a:endParaRPr>
          </a:p>
        </p:txBody>
      </p:sp>
      <p:sp>
        <p:nvSpPr>
          <p:cNvPr id="17" name="TextBox 17"/>
          <p:cNvSpPr txBox="1"/>
          <p:nvPr>
            <p:custDataLst>
              <p:tags r:id="rId6"/>
            </p:custDataLst>
          </p:nvPr>
        </p:nvSpPr>
        <p:spPr>
          <a:xfrm>
            <a:off x="6433185" y="4970780"/>
            <a:ext cx="4094480" cy="430530"/>
          </a:xfrm>
          <a:prstGeom prst="rect">
            <a:avLst/>
          </a:prstGeom>
        </p:spPr>
        <p:txBody>
          <a:bodyPr wrap="square" lIns="0" tIns="0" rIns="0" bIns="0" rtlCol="0" anchor="t">
            <a:spAutoFit/>
          </a:bodyPr>
          <a:lstStyle/>
          <a:p>
            <a:pPr algn="l">
              <a:lnSpc>
                <a:spcPts val="3360"/>
              </a:lnSpc>
              <a:spcBef>
                <a:spcPct val="0"/>
              </a:spcBef>
            </a:pPr>
            <a:r>
              <a:rPr lang="en-US" sz="2400" b="1">
                <a:solidFill>
                  <a:srgbClr val="FFFFFF"/>
                </a:solidFill>
                <a:latin typeface="Poppins Bold" panose="00000800000000000000"/>
                <a:ea typeface="Poppins Bold" panose="00000800000000000000"/>
                <a:cs typeface="Poppins Bold" panose="00000800000000000000"/>
                <a:sym typeface="Poppins Bold" panose="00000800000000000000"/>
              </a:rPr>
              <a:t>02. Fuel Stations/Depots</a:t>
            </a:r>
            <a:endParaRPr lang="en-US" sz="2400" b="1">
              <a:solidFill>
                <a:srgbClr val="FFFFFF"/>
              </a:solidFill>
              <a:latin typeface="Poppins Bold" panose="00000800000000000000"/>
              <a:ea typeface="Poppins Bold" panose="00000800000000000000"/>
              <a:cs typeface="Poppins Bold" panose="00000800000000000000"/>
              <a:sym typeface="Poppins Bold" panose="00000800000000000000"/>
            </a:endParaRPr>
          </a:p>
        </p:txBody>
      </p:sp>
      <p:sp>
        <p:nvSpPr>
          <p:cNvPr id="18" name="TextBox 18"/>
          <p:cNvSpPr txBox="1"/>
          <p:nvPr>
            <p:custDataLst>
              <p:tags r:id="rId7"/>
            </p:custDataLst>
          </p:nvPr>
        </p:nvSpPr>
        <p:spPr>
          <a:xfrm>
            <a:off x="11326553" y="4970527"/>
            <a:ext cx="3744806" cy="430530"/>
          </a:xfrm>
          <a:prstGeom prst="rect">
            <a:avLst/>
          </a:prstGeom>
        </p:spPr>
        <p:txBody>
          <a:bodyPr lIns="0" tIns="0" rIns="0" bIns="0" rtlCol="0" anchor="t">
            <a:spAutoFit/>
          </a:bodyPr>
          <a:lstStyle/>
          <a:p>
            <a:pPr algn="l">
              <a:lnSpc>
                <a:spcPts val="3360"/>
              </a:lnSpc>
              <a:spcBef>
                <a:spcPct val="0"/>
              </a:spcBef>
            </a:pPr>
            <a:r>
              <a:rPr lang="en-US" sz="2400" b="1">
                <a:solidFill>
                  <a:srgbClr val="FFFFFF"/>
                </a:solidFill>
                <a:latin typeface="Poppins Bold" panose="00000800000000000000"/>
                <a:ea typeface="Poppins Bold" panose="00000800000000000000"/>
                <a:cs typeface="Poppins Bold" panose="00000800000000000000"/>
                <a:sym typeface="Poppins Bold" panose="00000800000000000000"/>
              </a:rPr>
              <a:t>03. OOH Advertisers</a:t>
            </a:r>
            <a:endParaRPr lang="en-US" sz="2400" b="1">
              <a:solidFill>
                <a:srgbClr val="FFFFFF"/>
              </a:solidFill>
              <a:latin typeface="Poppins Bold" panose="00000800000000000000"/>
              <a:ea typeface="Poppins Bold" panose="00000800000000000000"/>
              <a:cs typeface="Poppins Bold" panose="00000800000000000000"/>
              <a:sym typeface="Poppins Bold" panose="00000800000000000000"/>
            </a:endParaRPr>
          </a:p>
        </p:txBody>
      </p:sp>
      <p:sp>
        <p:nvSpPr>
          <p:cNvPr id="19" name="TextBox 19"/>
          <p:cNvSpPr txBox="1"/>
          <p:nvPr/>
        </p:nvSpPr>
        <p:spPr>
          <a:xfrm>
            <a:off x="11124989" y="2030111"/>
            <a:ext cx="6658648" cy="958850"/>
          </a:xfrm>
          <a:prstGeom prst="rect">
            <a:avLst/>
          </a:prstGeom>
        </p:spPr>
        <p:txBody>
          <a:bodyPr lIns="0" tIns="0" rIns="0" bIns="0" rtlCol="0" anchor="t">
            <a:spAutoFit/>
          </a:bodyPr>
          <a:lstStyle/>
          <a:p>
            <a:pPr algn="l">
              <a:lnSpc>
                <a:spcPts val="7480"/>
              </a:lnSpc>
            </a:pPr>
            <a:r>
              <a:rPr lang="en-US" sz="6800" b="1">
                <a:solidFill>
                  <a:srgbClr val="0B0A0A"/>
                </a:solidFill>
                <a:latin typeface="Calibri" panose="020F0502020204030204" charset="0"/>
                <a:ea typeface="Agrandir Bold" panose="00000800000000000000"/>
                <a:cs typeface="Calibri" panose="020F0502020204030204" charset="0"/>
                <a:sym typeface="Agrandir Bold" panose="00000800000000000000"/>
              </a:rPr>
              <a:t>Who We Serve</a:t>
            </a:r>
            <a:endParaRPr lang="en-US" sz="6800" b="1">
              <a:solidFill>
                <a:srgbClr val="0B0A0A"/>
              </a:solidFill>
              <a:latin typeface="Calibri" panose="020F0502020204030204" charset="0"/>
              <a:ea typeface="Agrandir Bold" panose="00000800000000000000"/>
              <a:cs typeface="Calibri" panose="020F0502020204030204" charset="0"/>
              <a:sym typeface="Agrandir Bold" panose="00000800000000000000"/>
            </a:endParaRPr>
          </a:p>
        </p:txBody>
      </p:sp>
      <p:sp>
        <p:nvSpPr>
          <p:cNvPr id="21" name="Freeform 21"/>
          <p:cNvSpPr/>
          <p:nvPr/>
        </p:nvSpPr>
        <p:spPr>
          <a:xfrm>
            <a:off x="3610371" y="8509371"/>
            <a:ext cx="3352786" cy="3352786"/>
          </a:xfrm>
          <a:custGeom>
            <a:avLst/>
            <a:gdLst/>
            <a:ahLst/>
            <a:cxnLst/>
            <a:rect l="l" t="t" r="r" b="b"/>
            <a:pathLst>
              <a:path w="3352786" h="3352786">
                <a:moveTo>
                  <a:pt x="0" y="0"/>
                </a:moveTo>
                <a:lnTo>
                  <a:pt x="3352786" y="0"/>
                </a:lnTo>
                <a:lnTo>
                  <a:pt x="3352786" y="3352786"/>
                </a:lnTo>
                <a:lnTo>
                  <a:pt x="0" y="33527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22" name="Group 22"/>
          <p:cNvGrpSpPr/>
          <p:nvPr/>
        </p:nvGrpSpPr>
        <p:grpSpPr>
          <a:xfrm rot="0">
            <a:off x="8610389" y="2084120"/>
            <a:ext cx="1895806" cy="631375"/>
            <a:chOff x="0" y="0"/>
            <a:chExt cx="499307" cy="166288"/>
          </a:xfrm>
        </p:grpSpPr>
        <p:sp>
          <p:nvSpPr>
            <p:cNvPr id="23" name="Freeform 23"/>
            <p:cNvSpPr/>
            <p:nvPr/>
          </p:nvSpPr>
          <p:spPr>
            <a:xfrm>
              <a:off x="0" y="0"/>
              <a:ext cx="499307" cy="166288"/>
            </a:xfrm>
            <a:custGeom>
              <a:avLst/>
              <a:gdLst/>
              <a:ahLst/>
              <a:cxnLst/>
              <a:rect l="l" t="t" r="r" b="b"/>
              <a:pathLst>
                <a:path w="499307" h="166288">
                  <a:moveTo>
                    <a:pt x="0" y="0"/>
                  </a:moveTo>
                  <a:lnTo>
                    <a:pt x="499307" y="0"/>
                  </a:lnTo>
                  <a:lnTo>
                    <a:pt x="499307" y="166288"/>
                  </a:lnTo>
                  <a:lnTo>
                    <a:pt x="0" y="166288"/>
                  </a:lnTo>
                  <a:close/>
                </a:path>
              </a:pathLst>
            </a:custGeom>
            <a:solidFill>
              <a:srgbClr val="F47D0E"/>
            </a:solidFill>
          </p:spPr>
        </p:sp>
        <p:sp>
          <p:nvSpPr>
            <p:cNvPr id="24" name="TextBox 24"/>
            <p:cNvSpPr txBox="1"/>
            <p:nvPr/>
          </p:nvSpPr>
          <p:spPr>
            <a:xfrm>
              <a:off x="0" y="-57150"/>
              <a:ext cx="499307" cy="223438"/>
            </a:xfrm>
            <a:prstGeom prst="rect">
              <a:avLst/>
            </a:prstGeom>
          </p:spPr>
          <p:txBody>
            <a:bodyPr lIns="50800" tIns="50800" rIns="50800" bIns="50800" rtlCol="0" anchor="ctr"/>
            <a:lstStyle/>
            <a:p>
              <a:pPr algn="ctr">
                <a:lnSpc>
                  <a:spcPts val="3220"/>
                </a:lnSpc>
              </a:pPr>
            </a:p>
          </p:txBody>
        </p:sp>
      </p:grpSp>
      <p:sp>
        <p:nvSpPr>
          <p:cNvPr id="25" name="Freeform 25"/>
          <p:cNvSpPr/>
          <p:nvPr/>
        </p:nvSpPr>
        <p:spPr>
          <a:xfrm rot="5400000" flipH="1">
            <a:off x="14704525" y="7888863"/>
            <a:ext cx="4128129" cy="2904702"/>
          </a:xfrm>
          <a:custGeom>
            <a:avLst/>
            <a:gdLst/>
            <a:ahLst/>
            <a:cxnLst/>
            <a:rect l="l" t="t" r="r" b="b"/>
            <a:pathLst>
              <a:path w="4128129" h="2904702">
                <a:moveTo>
                  <a:pt x="4128130" y="0"/>
                </a:moveTo>
                <a:lnTo>
                  <a:pt x="0" y="0"/>
                </a:lnTo>
                <a:lnTo>
                  <a:pt x="0" y="2904702"/>
                </a:lnTo>
                <a:lnTo>
                  <a:pt x="4128130" y="2904702"/>
                </a:lnTo>
                <a:lnTo>
                  <a:pt x="412813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1" name="TextBox 16"/>
          <p:cNvSpPr txBox="1"/>
          <p:nvPr>
            <p:custDataLst>
              <p:tags r:id="rId10"/>
            </p:custDataLst>
          </p:nvPr>
        </p:nvSpPr>
        <p:spPr>
          <a:xfrm>
            <a:off x="1600200" y="5905500"/>
            <a:ext cx="4657090" cy="430530"/>
          </a:xfrm>
          <a:prstGeom prst="rect">
            <a:avLst/>
          </a:prstGeom>
        </p:spPr>
        <p:txBody>
          <a:bodyPr wrap="square" lIns="0" tIns="0" rIns="0" bIns="0" rtlCol="0" anchor="t">
            <a:spAutoFit/>
          </a:bodyPr>
          <a:p>
            <a:pPr algn="l">
              <a:lnSpc>
                <a:spcPts val="3360"/>
              </a:lnSpc>
              <a:spcBef>
                <a:spcPct val="0"/>
              </a:spcBef>
            </a:pPr>
            <a:r>
              <a:rPr lang="en-US" sz="2400" b="1">
                <a:solidFill>
                  <a:srgbClr val="FFFFFF"/>
                </a:solidFill>
                <a:latin typeface="Poppins Bold" panose="00000800000000000000"/>
                <a:ea typeface="Poppins Bold" panose="00000800000000000000"/>
                <a:cs typeface="Poppins Bold" panose="00000800000000000000"/>
                <a:sym typeface="Poppins Bold" panose="00000800000000000000"/>
              </a:rPr>
              <a:t>04. Haulage/Logistics Firms</a:t>
            </a:r>
            <a:endParaRPr lang="en-US" sz="2400" b="1">
              <a:solidFill>
                <a:srgbClr val="FFFFFF"/>
              </a:solidFill>
              <a:latin typeface="Poppins Bold" panose="00000800000000000000"/>
              <a:ea typeface="Poppins Bold" panose="00000800000000000000"/>
              <a:cs typeface="Poppins Bold" panose="00000800000000000000"/>
              <a:sym typeface="Poppins Bold" panose="00000800000000000000"/>
            </a:endParaRPr>
          </a:p>
        </p:txBody>
      </p:sp>
      <p:sp>
        <p:nvSpPr>
          <p:cNvPr id="32" name="TextBox 16"/>
          <p:cNvSpPr txBox="1"/>
          <p:nvPr>
            <p:custDataLst>
              <p:tags r:id="rId11"/>
            </p:custDataLst>
          </p:nvPr>
        </p:nvSpPr>
        <p:spPr>
          <a:xfrm>
            <a:off x="6476755" y="5916042"/>
            <a:ext cx="3744806" cy="430530"/>
          </a:xfrm>
          <a:prstGeom prst="rect">
            <a:avLst/>
          </a:prstGeom>
        </p:spPr>
        <p:txBody>
          <a:bodyPr lIns="0" tIns="0" rIns="0" bIns="0" rtlCol="0" anchor="t">
            <a:spAutoFit/>
          </a:bodyPr>
          <a:lstStyle/>
          <a:p>
            <a:pPr algn="l">
              <a:lnSpc>
                <a:spcPts val="3360"/>
              </a:lnSpc>
              <a:spcBef>
                <a:spcPct val="0"/>
              </a:spcBef>
            </a:pPr>
            <a:r>
              <a:rPr lang="en-US" sz="2400" b="1">
                <a:solidFill>
                  <a:srgbClr val="FFFFFF"/>
                </a:solidFill>
                <a:latin typeface="Poppins Bold" panose="00000800000000000000"/>
                <a:ea typeface="Poppins Bold" panose="00000800000000000000"/>
                <a:cs typeface="Poppins Bold" panose="00000800000000000000"/>
                <a:sym typeface="Poppins Bold" panose="00000800000000000000"/>
              </a:rPr>
              <a:t>05. Facility Managers</a:t>
            </a:r>
            <a:endParaRPr lang="en-US" sz="2400" b="1">
              <a:solidFill>
                <a:srgbClr val="FFFFFF"/>
              </a:solidFill>
              <a:latin typeface="Poppins Bold" panose="00000800000000000000"/>
              <a:ea typeface="Poppins Bold" panose="00000800000000000000"/>
              <a:cs typeface="Poppins Bold" panose="00000800000000000000"/>
              <a:sym typeface="Poppins Bold" panose="00000800000000000000"/>
            </a:endParaRPr>
          </a:p>
        </p:txBody>
      </p:sp>
      <p:sp>
        <p:nvSpPr>
          <p:cNvPr id="33" name="TextBox 16"/>
          <p:cNvSpPr txBox="1"/>
          <p:nvPr>
            <p:custDataLst>
              <p:tags r:id="rId12"/>
            </p:custDataLst>
          </p:nvPr>
        </p:nvSpPr>
        <p:spPr>
          <a:xfrm>
            <a:off x="11353800" y="5916295"/>
            <a:ext cx="4371975" cy="430530"/>
          </a:xfrm>
          <a:prstGeom prst="rect">
            <a:avLst/>
          </a:prstGeom>
        </p:spPr>
        <p:txBody>
          <a:bodyPr wrap="square" lIns="0" tIns="0" rIns="0" bIns="0" rtlCol="0" anchor="t">
            <a:spAutoFit/>
          </a:bodyPr>
          <a:lstStyle/>
          <a:p>
            <a:pPr algn="l">
              <a:lnSpc>
                <a:spcPts val="3360"/>
              </a:lnSpc>
              <a:spcBef>
                <a:spcPct val="0"/>
              </a:spcBef>
            </a:pPr>
            <a:r>
              <a:rPr lang="en-US" sz="2400" b="1">
                <a:solidFill>
                  <a:srgbClr val="FFFFFF"/>
                </a:solidFill>
                <a:latin typeface="Poppins Bold" panose="00000800000000000000"/>
                <a:ea typeface="Poppins Bold" panose="00000800000000000000"/>
                <a:cs typeface="Poppins Bold" panose="00000800000000000000"/>
                <a:sym typeface="Poppins Bold" panose="00000800000000000000"/>
              </a:rPr>
              <a:t>06. LPG Plants/Depots</a:t>
            </a:r>
            <a:endParaRPr lang="en-US" sz="2400" b="1">
              <a:solidFill>
                <a:srgbClr val="FFFFFF"/>
              </a:solidFill>
              <a:latin typeface="Poppins Bold" panose="00000800000000000000"/>
              <a:ea typeface="Poppins Bold" panose="00000800000000000000"/>
              <a:cs typeface="Poppins Bold" panose="00000800000000000000"/>
              <a:sym typeface="Poppins Bold" panose="00000800000000000000"/>
            </a:endParaRPr>
          </a:p>
        </p:txBody>
      </p:sp>
      <p:sp>
        <p:nvSpPr>
          <p:cNvPr id="34" name="TextBox 16"/>
          <p:cNvSpPr txBox="1"/>
          <p:nvPr>
            <p:custDataLst>
              <p:tags r:id="rId13"/>
            </p:custDataLst>
          </p:nvPr>
        </p:nvSpPr>
        <p:spPr>
          <a:xfrm>
            <a:off x="1600200" y="6795135"/>
            <a:ext cx="4505325" cy="430530"/>
          </a:xfrm>
          <a:prstGeom prst="rect">
            <a:avLst/>
          </a:prstGeom>
        </p:spPr>
        <p:txBody>
          <a:bodyPr wrap="square" lIns="0" tIns="0" rIns="0" bIns="0" rtlCol="0" anchor="t">
            <a:spAutoFit/>
          </a:bodyPr>
          <a:lstStyle/>
          <a:p>
            <a:pPr algn="l">
              <a:lnSpc>
                <a:spcPts val="3360"/>
              </a:lnSpc>
              <a:spcBef>
                <a:spcPct val="0"/>
              </a:spcBef>
            </a:pPr>
            <a:r>
              <a:rPr lang="en-US" sz="2400" b="1">
                <a:solidFill>
                  <a:srgbClr val="FFFFFF"/>
                </a:solidFill>
                <a:latin typeface="Poppins Bold" panose="00000800000000000000"/>
                <a:ea typeface="Poppins Bold" panose="00000800000000000000"/>
                <a:cs typeface="Poppins Bold" panose="00000800000000000000"/>
                <a:sym typeface="Poppins Bold" panose="00000800000000000000"/>
              </a:rPr>
              <a:t>07. Construction Companies</a:t>
            </a:r>
            <a:endParaRPr lang="en-US" sz="2400" b="1">
              <a:solidFill>
                <a:srgbClr val="FFFFFF"/>
              </a:solidFill>
              <a:latin typeface="Poppins Bold" panose="00000800000000000000"/>
              <a:ea typeface="Poppins Bold" panose="00000800000000000000"/>
              <a:cs typeface="Poppins Bold" panose="00000800000000000000"/>
              <a:sym typeface="Poppins Bold" panose="00000800000000000000"/>
            </a:endParaRPr>
          </a:p>
        </p:txBody>
      </p:sp>
      <p:sp>
        <p:nvSpPr>
          <p:cNvPr id="35" name="TextBox 16"/>
          <p:cNvSpPr txBox="1"/>
          <p:nvPr>
            <p:custDataLst>
              <p:tags r:id="rId14"/>
            </p:custDataLst>
          </p:nvPr>
        </p:nvSpPr>
        <p:spPr>
          <a:xfrm>
            <a:off x="6476755" y="6785357"/>
            <a:ext cx="3744806" cy="430530"/>
          </a:xfrm>
          <a:prstGeom prst="rect">
            <a:avLst/>
          </a:prstGeom>
        </p:spPr>
        <p:txBody>
          <a:bodyPr lIns="0" tIns="0" rIns="0" bIns="0" rtlCol="0" anchor="t">
            <a:spAutoFit/>
          </a:bodyPr>
          <a:lstStyle/>
          <a:p>
            <a:pPr algn="l">
              <a:lnSpc>
                <a:spcPts val="3360"/>
              </a:lnSpc>
              <a:spcBef>
                <a:spcPct val="0"/>
              </a:spcBef>
            </a:pPr>
            <a:r>
              <a:rPr lang="en-US" sz="2400" b="1">
                <a:solidFill>
                  <a:srgbClr val="FFFFFF"/>
                </a:solidFill>
                <a:latin typeface="Poppins Bold" panose="00000800000000000000"/>
                <a:ea typeface="Poppins Bold" panose="00000800000000000000"/>
                <a:cs typeface="Poppins Bold" panose="00000800000000000000"/>
                <a:sym typeface="Poppins Bold" panose="00000800000000000000"/>
              </a:rPr>
              <a:t>08. Property Developers</a:t>
            </a:r>
            <a:endParaRPr lang="en-US" sz="2400" b="1">
              <a:solidFill>
                <a:srgbClr val="FFFFFF"/>
              </a:solidFill>
              <a:latin typeface="Poppins Bold" panose="00000800000000000000"/>
              <a:ea typeface="Poppins Bold" panose="00000800000000000000"/>
              <a:cs typeface="Poppins Bold" panose="00000800000000000000"/>
              <a:sym typeface="Poppins Bold" panose="00000800000000000000"/>
            </a:endParaRPr>
          </a:p>
        </p:txBody>
      </p:sp>
      <p:sp>
        <p:nvSpPr>
          <p:cNvPr id="36" name="TextBox 16"/>
          <p:cNvSpPr txBox="1"/>
          <p:nvPr>
            <p:custDataLst>
              <p:tags r:id="rId15"/>
            </p:custDataLst>
          </p:nvPr>
        </p:nvSpPr>
        <p:spPr>
          <a:xfrm>
            <a:off x="11306810" y="6743700"/>
            <a:ext cx="5142230" cy="430530"/>
          </a:xfrm>
          <a:prstGeom prst="rect">
            <a:avLst/>
          </a:prstGeom>
        </p:spPr>
        <p:txBody>
          <a:bodyPr wrap="square" lIns="0" tIns="0" rIns="0" bIns="0" rtlCol="0" anchor="t">
            <a:spAutoFit/>
          </a:bodyPr>
          <a:lstStyle/>
          <a:p>
            <a:pPr algn="l">
              <a:lnSpc>
                <a:spcPts val="3360"/>
              </a:lnSpc>
              <a:spcBef>
                <a:spcPct val="0"/>
              </a:spcBef>
            </a:pPr>
            <a:r>
              <a:rPr lang="en-US" sz="2400" b="1">
                <a:solidFill>
                  <a:srgbClr val="FFFFFF"/>
                </a:solidFill>
                <a:latin typeface="Poppins Bold" panose="00000800000000000000"/>
                <a:ea typeface="Poppins Bold" panose="00000800000000000000"/>
                <a:cs typeface="Poppins Bold" panose="00000800000000000000"/>
                <a:sym typeface="Poppins Bold" panose="00000800000000000000"/>
              </a:rPr>
              <a:t>09. Hotels/Restaurants/Lounges</a:t>
            </a:r>
            <a:endParaRPr lang="en-US" sz="2400" b="1">
              <a:solidFill>
                <a:srgbClr val="FFFFFF"/>
              </a:solidFill>
              <a:latin typeface="Poppins Bold" panose="00000800000000000000"/>
              <a:ea typeface="Poppins Bold" panose="00000800000000000000"/>
              <a:cs typeface="Poppins Bold" panose="00000800000000000000"/>
              <a:sym typeface="Poppins Bold" panose="00000800000000000000"/>
            </a:endParaRPr>
          </a:p>
        </p:txBody>
      </p:sp>
      <p:sp>
        <p:nvSpPr>
          <p:cNvPr id="37" name="TextBox 16"/>
          <p:cNvSpPr txBox="1"/>
          <p:nvPr>
            <p:custDataLst>
              <p:tags r:id="rId16"/>
            </p:custDataLst>
          </p:nvPr>
        </p:nvSpPr>
        <p:spPr>
          <a:xfrm>
            <a:off x="1600200" y="7684770"/>
            <a:ext cx="4067175" cy="430530"/>
          </a:xfrm>
          <a:prstGeom prst="rect">
            <a:avLst/>
          </a:prstGeom>
        </p:spPr>
        <p:txBody>
          <a:bodyPr wrap="square" lIns="0" tIns="0" rIns="0" bIns="0" rtlCol="0" anchor="t">
            <a:spAutoFit/>
          </a:bodyPr>
          <a:lstStyle/>
          <a:p>
            <a:pPr algn="l">
              <a:lnSpc>
                <a:spcPts val="3360"/>
              </a:lnSpc>
              <a:spcBef>
                <a:spcPct val="0"/>
              </a:spcBef>
            </a:pPr>
            <a:r>
              <a:rPr lang="en-US" sz="2400" b="1">
                <a:solidFill>
                  <a:srgbClr val="FFFFFF"/>
                </a:solidFill>
                <a:latin typeface="Poppins Bold" panose="00000800000000000000"/>
                <a:ea typeface="Poppins Bold" panose="00000800000000000000"/>
                <a:cs typeface="Poppins Bold" panose="00000800000000000000"/>
                <a:sym typeface="Poppins Bold" panose="00000800000000000000"/>
              </a:rPr>
              <a:t>10.  Factories/industries</a:t>
            </a:r>
            <a:endParaRPr lang="en-US" sz="2400" b="1">
              <a:solidFill>
                <a:srgbClr val="FFFFFF"/>
              </a:solidFill>
              <a:latin typeface="Poppins Bold" panose="00000800000000000000"/>
              <a:ea typeface="Poppins Bold" panose="00000800000000000000"/>
              <a:cs typeface="Poppins Bold" panose="00000800000000000000"/>
              <a:sym typeface="Poppins Bold" panose="00000800000000000000"/>
            </a:endParaRPr>
          </a:p>
        </p:txBody>
      </p:sp>
      <p:sp>
        <p:nvSpPr>
          <p:cNvPr id="38" name="TextBox 16"/>
          <p:cNvSpPr txBox="1"/>
          <p:nvPr>
            <p:custDataLst>
              <p:tags r:id="rId17"/>
            </p:custDataLst>
          </p:nvPr>
        </p:nvSpPr>
        <p:spPr>
          <a:xfrm>
            <a:off x="6476755" y="7657847"/>
            <a:ext cx="3744806" cy="430530"/>
          </a:xfrm>
          <a:prstGeom prst="rect">
            <a:avLst/>
          </a:prstGeom>
        </p:spPr>
        <p:txBody>
          <a:bodyPr lIns="0" tIns="0" rIns="0" bIns="0" rtlCol="0" anchor="t">
            <a:spAutoFit/>
          </a:bodyPr>
          <a:lstStyle/>
          <a:p>
            <a:pPr algn="l">
              <a:lnSpc>
                <a:spcPts val="3360"/>
              </a:lnSpc>
              <a:spcBef>
                <a:spcPct val="0"/>
              </a:spcBef>
            </a:pPr>
            <a:r>
              <a:rPr lang="en-US" sz="2400" b="1">
                <a:solidFill>
                  <a:srgbClr val="FFFFFF"/>
                </a:solidFill>
                <a:latin typeface="Poppins Bold" panose="00000800000000000000"/>
                <a:ea typeface="Poppins Bold" panose="00000800000000000000"/>
                <a:cs typeface="Poppins Bold" panose="00000800000000000000"/>
                <a:sym typeface="Poppins Bold" panose="00000800000000000000"/>
              </a:rPr>
              <a:t>11. Schools</a:t>
            </a:r>
            <a:endParaRPr lang="en-US" sz="2400" b="1">
              <a:solidFill>
                <a:srgbClr val="FFFFFF"/>
              </a:solidFill>
              <a:latin typeface="Poppins Bold" panose="00000800000000000000"/>
              <a:ea typeface="Poppins Bold" panose="00000800000000000000"/>
              <a:cs typeface="Poppins Bold" panose="00000800000000000000"/>
              <a:sym typeface="Poppins Bold" panose="00000800000000000000"/>
            </a:endParaRPr>
          </a:p>
        </p:txBody>
      </p:sp>
      <p:sp>
        <p:nvSpPr>
          <p:cNvPr id="39" name="TextBox 16"/>
          <p:cNvSpPr txBox="1"/>
          <p:nvPr>
            <p:custDataLst>
              <p:tags r:id="rId18"/>
            </p:custDataLst>
          </p:nvPr>
        </p:nvSpPr>
        <p:spPr>
          <a:xfrm>
            <a:off x="11353800" y="7658100"/>
            <a:ext cx="4371340" cy="430530"/>
          </a:xfrm>
          <a:prstGeom prst="rect">
            <a:avLst/>
          </a:prstGeom>
        </p:spPr>
        <p:txBody>
          <a:bodyPr wrap="square" lIns="0" tIns="0" rIns="0" bIns="0" rtlCol="0" anchor="t">
            <a:spAutoFit/>
          </a:bodyPr>
          <a:lstStyle/>
          <a:p>
            <a:pPr algn="l">
              <a:lnSpc>
                <a:spcPts val="3360"/>
              </a:lnSpc>
              <a:spcBef>
                <a:spcPct val="0"/>
              </a:spcBef>
            </a:pPr>
            <a:r>
              <a:rPr lang="en-US" sz="2400" b="1">
                <a:solidFill>
                  <a:srgbClr val="FFFFFF"/>
                </a:solidFill>
                <a:latin typeface="Poppins Bold" panose="00000800000000000000"/>
                <a:ea typeface="Poppins Bold" panose="00000800000000000000"/>
                <a:cs typeface="Poppins Bold" panose="00000800000000000000"/>
                <a:sym typeface="Poppins Bold" panose="00000800000000000000"/>
              </a:rPr>
              <a:t>12. Malls/Office Complexes</a:t>
            </a:r>
            <a:endParaRPr lang="en-US" sz="2400" b="1">
              <a:solidFill>
                <a:srgbClr val="FFFFFF"/>
              </a:solidFill>
              <a:latin typeface="Poppins Bold" panose="00000800000000000000"/>
              <a:ea typeface="Poppins Bold" panose="00000800000000000000"/>
              <a:cs typeface="Poppins Bold" panose="00000800000000000000"/>
              <a:sym typeface="Poppins Bold" panose="00000800000000000000"/>
            </a:endParaRPr>
          </a:p>
        </p:txBody>
      </p:sp>
      <p:sp>
        <p:nvSpPr>
          <p:cNvPr id="43" name="Rectangles 42"/>
          <p:cNvSpPr/>
          <p:nvPr/>
        </p:nvSpPr>
        <p:spPr>
          <a:xfrm>
            <a:off x="1268095" y="1409700"/>
            <a:ext cx="6047105" cy="3199765"/>
          </a:xfrm>
          <a:prstGeom prst="rect">
            <a:avLst/>
          </a:prstGeom>
          <a:solidFill>
            <a:schemeClr val="accent6"/>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pic>
        <p:nvPicPr>
          <p:cNvPr id="42" name="Picture 41" descr="images - 2025-09-23T163118.654"/>
          <p:cNvPicPr>
            <a:picLocks noChangeAspect="1"/>
          </p:cNvPicPr>
          <p:nvPr/>
        </p:nvPicPr>
        <p:blipFill>
          <a:blip r:embed="rId19"/>
          <a:stretch>
            <a:fillRect/>
          </a:stretch>
        </p:blipFill>
        <p:spPr>
          <a:xfrm>
            <a:off x="1371600" y="1501140"/>
            <a:ext cx="5829300" cy="305562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4280833" y="-365947"/>
            <a:ext cx="12057347" cy="11169747"/>
            <a:chOff x="0" y="0"/>
            <a:chExt cx="3175598" cy="2941826"/>
          </a:xfrm>
        </p:grpSpPr>
        <p:sp>
          <p:nvSpPr>
            <p:cNvPr id="3" name="Freeform 3"/>
            <p:cNvSpPr/>
            <p:nvPr/>
          </p:nvSpPr>
          <p:spPr>
            <a:xfrm>
              <a:off x="0" y="0"/>
              <a:ext cx="3175598" cy="2941826"/>
            </a:xfrm>
            <a:custGeom>
              <a:avLst/>
              <a:gdLst/>
              <a:ahLst/>
              <a:cxnLst/>
              <a:rect l="l" t="t" r="r" b="b"/>
              <a:pathLst>
                <a:path w="3175598" h="2941826">
                  <a:moveTo>
                    <a:pt x="19263" y="0"/>
                  </a:moveTo>
                  <a:lnTo>
                    <a:pt x="3156335" y="0"/>
                  </a:lnTo>
                  <a:cubicBezTo>
                    <a:pt x="3161444" y="0"/>
                    <a:pt x="3166343" y="2029"/>
                    <a:pt x="3169956" y="5642"/>
                  </a:cubicBezTo>
                  <a:cubicBezTo>
                    <a:pt x="3173568" y="9254"/>
                    <a:pt x="3175598" y="14154"/>
                    <a:pt x="3175598" y="19263"/>
                  </a:cubicBezTo>
                  <a:lnTo>
                    <a:pt x="3175598" y="2922564"/>
                  </a:lnTo>
                  <a:cubicBezTo>
                    <a:pt x="3175598" y="2933202"/>
                    <a:pt x="3166973" y="2941826"/>
                    <a:pt x="3156335" y="2941826"/>
                  </a:cubicBezTo>
                  <a:lnTo>
                    <a:pt x="19263" y="2941826"/>
                  </a:lnTo>
                  <a:cubicBezTo>
                    <a:pt x="8624" y="2941826"/>
                    <a:pt x="0" y="2933202"/>
                    <a:pt x="0" y="2922564"/>
                  </a:cubicBezTo>
                  <a:lnTo>
                    <a:pt x="0" y="19263"/>
                  </a:lnTo>
                  <a:cubicBezTo>
                    <a:pt x="0" y="8624"/>
                    <a:pt x="8624" y="0"/>
                    <a:pt x="19263" y="0"/>
                  </a:cubicBezTo>
                  <a:close/>
                </a:path>
              </a:pathLst>
            </a:custGeom>
            <a:solidFill>
              <a:srgbClr val="1A4C79"/>
            </a:solidFill>
          </p:spPr>
        </p:sp>
        <p:sp>
          <p:nvSpPr>
            <p:cNvPr id="4" name="TextBox 4"/>
            <p:cNvSpPr txBox="1"/>
            <p:nvPr/>
          </p:nvSpPr>
          <p:spPr>
            <a:xfrm>
              <a:off x="0" y="-57150"/>
              <a:ext cx="3175598" cy="2998976"/>
            </a:xfrm>
            <a:prstGeom prst="rect">
              <a:avLst/>
            </a:prstGeom>
          </p:spPr>
          <p:txBody>
            <a:bodyPr lIns="50800" tIns="50800" rIns="50800" bIns="50800" rtlCol="0" anchor="ctr"/>
            <a:lstStyle/>
            <a:p>
              <a:pPr algn="ctr">
                <a:lnSpc>
                  <a:spcPts val="3220"/>
                </a:lnSpc>
              </a:pPr>
            </a:p>
          </p:txBody>
        </p:sp>
      </p:grpSp>
      <p:grpSp>
        <p:nvGrpSpPr>
          <p:cNvPr id="5" name="Group 5"/>
          <p:cNvGrpSpPr/>
          <p:nvPr/>
        </p:nvGrpSpPr>
        <p:grpSpPr>
          <a:xfrm rot="0">
            <a:off x="7006392" y="6420311"/>
            <a:ext cx="12842237" cy="4383489"/>
            <a:chOff x="0" y="0"/>
            <a:chExt cx="3382318" cy="1154499"/>
          </a:xfrm>
        </p:grpSpPr>
        <p:sp>
          <p:nvSpPr>
            <p:cNvPr id="6" name="Freeform 6"/>
            <p:cNvSpPr/>
            <p:nvPr/>
          </p:nvSpPr>
          <p:spPr>
            <a:xfrm>
              <a:off x="0" y="0"/>
              <a:ext cx="3382318" cy="1154499"/>
            </a:xfrm>
            <a:custGeom>
              <a:avLst/>
              <a:gdLst/>
              <a:ahLst/>
              <a:cxnLst/>
              <a:rect l="l" t="t" r="r" b="b"/>
              <a:pathLst>
                <a:path w="3382318" h="1154499">
                  <a:moveTo>
                    <a:pt x="18085" y="0"/>
                  </a:moveTo>
                  <a:lnTo>
                    <a:pt x="3364232" y="0"/>
                  </a:lnTo>
                  <a:cubicBezTo>
                    <a:pt x="3369029" y="0"/>
                    <a:pt x="3373629" y="1905"/>
                    <a:pt x="3377021" y="5297"/>
                  </a:cubicBezTo>
                  <a:cubicBezTo>
                    <a:pt x="3380412" y="8689"/>
                    <a:pt x="3382318" y="13289"/>
                    <a:pt x="3382318" y="18085"/>
                  </a:cubicBezTo>
                  <a:lnTo>
                    <a:pt x="3382318" y="1136414"/>
                  </a:lnTo>
                  <a:cubicBezTo>
                    <a:pt x="3382318" y="1146402"/>
                    <a:pt x="3374220" y="1154499"/>
                    <a:pt x="3364232" y="1154499"/>
                  </a:cubicBezTo>
                  <a:lnTo>
                    <a:pt x="18085" y="1154499"/>
                  </a:lnTo>
                  <a:cubicBezTo>
                    <a:pt x="13289" y="1154499"/>
                    <a:pt x="8689" y="1152594"/>
                    <a:pt x="5297" y="1149202"/>
                  </a:cubicBezTo>
                  <a:cubicBezTo>
                    <a:pt x="1905" y="1145810"/>
                    <a:pt x="0" y="1141210"/>
                    <a:pt x="0" y="1136414"/>
                  </a:cubicBezTo>
                  <a:lnTo>
                    <a:pt x="0" y="18085"/>
                  </a:lnTo>
                  <a:cubicBezTo>
                    <a:pt x="0" y="13289"/>
                    <a:pt x="1905" y="8689"/>
                    <a:pt x="5297" y="5297"/>
                  </a:cubicBezTo>
                  <a:cubicBezTo>
                    <a:pt x="8689" y="1905"/>
                    <a:pt x="13289" y="0"/>
                    <a:pt x="18085" y="0"/>
                  </a:cubicBezTo>
                  <a:close/>
                </a:path>
              </a:pathLst>
            </a:custGeom>
            <a:solidFill>
              <a:srgbClr val="1A4C79"/>
            </a:solidFill>
          </p:spPr>
        </p:sp>
        <p:sp>
          <p:nvSpPr>
            <p:cNvPr id="7" name="TextBox 7"/>
            <p:cNvSpPr txBox="1"/>
            <p:nvPr/>
          </p:nvSpPr>
          <p:spPr>
            <a:xfrm>
              <a:off x="0" y="-57150"/>
              <a:ext cx="3382318" cy="1211649"/>
            </a:xfrm>
            <a:prstGeom prst="rect">
              <a:avLst/>
            </a:prstGeom>
          </p:spPr>
          <p:txBody>
            <a:bodyPr lIns="50800" tIns="50800" rIns="50800" bIns="50800" rtlCol="0" anchor="ctr"/>
            <a:lstStyle/>
            <a:p>
              <a:pPr algn="ctr">
                <a:lnSpc>
                  <a:spcPts val="3220"/>
                </a:lnSpc>
              </a:pPr>
            </a:p>
          </p:txBody>
        </p:sp>
      </p:grpSp>
      <p:grpSp>
        <p:nvGrpSpPr>
          <p:cNvPr id="8" name="Group 8"/>
          <p:cNvGrpSpPr/>
          <p:nvPr/>
        </p:nvGrpSpPr>
        <p:grpSpPr>
          <a:xfrm rot="7805394">
            <a:off x="-961118" y="-1271069"/>
            <a:ext cx="8943888" cy="20478256"/>
            <a:chOff x="0" y="0"/>
            <a:chExt cx="2355592" cy="5393450"/>
          </a:xfrm>
        </p:grpSpPr>
        <p:sp>
          <p:nvSpPr>
            <p:cNvPr id="9" name="Freeform 9"/>
            <p:cNvSpPr/>
            <p:nvPr/>
          </p:nvSpPr>
          <p:spPr>
            <a:xfrm>
              <a:off x="0" y="0"/>
              <a:ext cx="2355592" cy="5393450"/>
            </a:xfrm>
            <a:custGeom>
              <a:avLst/>
              <a:gdLst/>
              <a:ahLst/>
              <a:cxnLst/>
              <a:rect l="l" t="t" r="r" b="b"/>
              <a:pathLst>
                <a:path w="2355592" h="5393450">
                  <a:moveTo>
                    <a:pt x="25968" y="0"/>
                  </a:moveTo>
                  <a:lnTo>
                    <a:pt x="2329624" y="0"/>
                  </a:lnTo>
                  <a:cubicBezTo>
                    <a:pt x="2343965" y="0"/>
                    <a:pt x="2355592" y="11626"/>
                    <a:pt x="2355592" y="25968"/>
                  </a:cubicBezTo>
                  <a:lnTo>
                    <a:pt x="2355592" y="5367482"/>
                  </a:lnTo>
                  <a:cubicBezTo>
                    <a:pt x="2355592" y="5374369"/>
                    <a:pt x="2352856" y="5380974"/>
                    <a:pt x="2347986" y="5385844"/>
                  </a:cubicBezTo>
                  <a:cubicBezTo>
                    <a:pt x="2343116" y="5390714"/>
                    <a:pt x="2336511" y="5393450"/>
                    <a:pt x="2329624" y="5393450"/>
                  </a:cubicBezTo>
                  <a:lnTo>
                    <a:pt x="25968" y="5393450"/>
                  </a:lnTo>
                  <a:cubicBezTo>
                    <a:pt x="19081" y="5393450"/>
                    <a:pt x="12476" y="5390714"/>
                    <a:pt x="7606" y="5385844"/>
                  </a:cubicBezTo>
                  <a:cubicBezTo>
                    <a:pt x="2736" y="5380974"/>
                    <a:pt x="0" y="5374369"/>
                    <a:pt x="0" y="5367482"/>
                  </a:cubicBezTo>
                  <a:lnTo>
                    <a:pt x="0" y="25968"/>
                  </a:lnTo>
                  <a:cubicBezTo>
                    <a:pt x="0" y="19081"/>
                    <a:pt x="2736" y="12476"/>
                    <a:pt x="7606" y="7606"/>
                  </a:cubicBezTo>
                  <a:cubicBezTo>
                    <a:pt x="12476" y="2736"/>
                    <a:pt x="19081" y="0"/>
                    <a:pt x="25968" y="0"/>
                  </a:cubicBezTo>
                  <a:close/>
                </a:path>
              </a:pathLst>
            </a:custGeom>
            <a:gradFill rotWithShape="1">
              <a:gsLst>
                <a:gs pos="0">
                  <a:srgbClr val="1A4C79">
                    <a:alpha val="0"/>
                  </a:srgbClr>
                </a:gs>
                <a:gs pos="50000">
                  <a:srgbClr val="12385C">
                    <a:alpha val="100000"/>
                  </a:srgbClr>
                </a:gs>
                <a:gs pos="100000">
                  <a:srgbClr val="082948">
                    <a:alpha val="100000"/>
                  </a:srgbClr>
                </a:gs>
              </a:gsLst>
              <a:lin ang="0"/>
            </a:gradFill>
          </p:spPr>
        </p:sp>
        <p:sp>
          <p:nvSpPr>
            <p:cNvPr id="10" name="TextBox 10"/>
            <p:cNvSpPr txBox="1"/>
            <p:nvPr/>
          </p:nvSpPr>
          <p:spPr>
            <a:xfrm>
              <a:off x="0" y="-57150"/>
              <a:ext cx="2355592" cy="5450600"/>
            </a:xfrm>
            <a:prstGeom prst="rect">
              <a:avLst/>
            </a:prstGeom>
          </p:spPr>
          <p:txBody>
            <a:bodyPr lIns="50800" tIns="50800" rIns="50800" bIns="50800" rtlCol="0" anchor="ctr"/>
            <a:lstStyle/>
            <a:p>
              <a:pPr algn="ctr">
                <a:lnSpc>
                  <a:spcPts val="3220"/>
                </a:lnSpc>
              </a:pPr>
            </a:p>
          </p:txBody>
        </p:sp>
      </p:grpSp>
      <p:grpSp>
        <p:nvGrpSpPr>
          <p:cNvPr id="11" name="Group 11"/>
          <p:cNvGrpSpPr/>
          <p:nvPr/>
        </p:nvGrpSpPr>
        <p:grpSpPr>
          <a:xfrm rot="3703808">
            <a:off x="13347255" y="5382408"/>
            <a:ext cx="5325234" cy="10821990"/>
            <a:chOff x="0" y="0"/>
            <a:chExt cx="1402531" cy="2850236"/>
          </a:xfrm>
        </p:grpSpPr>
        <p:sp>
          <p:nvSpPr>
            <p:cNvPr id="12" name="Freeform 12"/>
            <p:cNvSpPr/>
            <p:nvPr/>
          </p:nvSpPr>
          <p:spPr>
            <a:xfrm>
              <a:off x="0" y="0"/>
              <a:ext cx="1402531" cy="2850236"/>
            </a:xfrm>
            <a:custGeom>
              <a:avLst/>
              <a:gdLst/>
              <a:ahLst/>
              <a:cxnLst/>
              <a:rect l="l" t="t" r="r" b="b"/>
              <a:pathLst>
                <a:path w="1402531" h="2850236">
                  <a:moveTo>
                    <a:pt x="43615" y="0"/>
                  </a:moveTo>
                  <a:lnTo>
                    <a:pt x="1358916" y="0"/>
                  </a:lnTo>
                  <a:cubicBezTo>
                    <a:pt x="1383004" y="0"/>
                    <a:pt x="1402531" y="19527"/>
                    <a:pt x="1402531" y="43615"/>
                  </a:cubicBezTo>
                  <a:lnTo>
                    <a:pt x="1402531" y="2806622"/>
                  </a:lnTo>
                  <a:cubicBezTo>
                    <a:pt x="1402531" y="2830709"/>
                    <a:pt x="1383004" y="2850236"/>
                    <a:pt x="1358916" y="2850236"/>
                  </a:cubicBezTo>
                  <a:lnTo>
                    <a:pt x="43615" y="2850236"/>
                  </a:lnTo>
                  <a:cubicBezTo>
                    <a:pt x="19527" y="2850236"/>
                    <a:pt x="0" y="2830709"/>
                    <a:pt x="0" y="2806622"/>
                  </a:cubicBezTo>
                  <a:lnTo>
                    <a:pt x="0" y="43615"/>
                  </a:lnTo>
                  <a:cubicBezTo>
                    <a:pt x="0" y="19527"/>
                    <a:pt x="19527" y="0"/>
                    <a:pt x="43615" y="0"/>
                  </a:cubicBezTo>
                  <a:close/>
                </a:path>
              </a:pathLst>
            </a:custGeom>
            <a:gradFill rotWithShape="1">
              <a:gsLst>
                <a:gs pos="0">
                  <a:srgbClr val="1A4C79">
                    <a:alpha val="0"/>
                  </a:srgbClr>
                </a:gs>
                <a:gs pos="50000">
                  <a:srgbClr val="12385C">
                    <a:alpha val="100000"/>
                  </a:srgbClr>
                </a:gs>
                <a:gs pos="100000">
                  <a:srgbClr val="082948">
                    <a:alpha val="100000"/>
                  </a:srgbClr>
                </a:gs>
              </a:gsLst>
              <a:lin ang="0"/>
            </a:gradFill>
          </p:spPr>
        </p:sp>
        <p:sp>
          <p:nvSpPr>
            <p:cNvPr id="13" name="TextBox 13"/>
            <p:cNvSpPr txBox="1"/>
            <p:nvPr/>
          </p:nvSpPr>
          <p:spPr>
            <a:xfrm>
              <a:off x="0" y="-57150"/>
              <a:ext cx="1402531" cy="2907386"/>
            </a:xfrm>
            <a:prstGeom prst="rect">
              <a:avLst/>
            </a:prstGeom>
          </p:spPr>
          <p:txBody>
            <a:bodyPr lIns="50800" tIns="50800" rIns="50800" bIns="50800" rtlCol="0" anchor="ctr"/>
            <a:lstStyle/>
            <a:p>
              <a:pPr algn="ctr">
                <a:lnSpc>
                  <a:spcPts val="3220"/>
                </a:lnSpc>
              </a:pPr>
            </a:p>
          </p:txBody>
        </p:sp>
      </p:grpSp>
      <p:sp>
        <p:nvSpPr>
          <p:cNvPr id="14" name="Freeform 14"/>
          <p:cNvSpPr/>
          <p:nvPr/>
        </p:nvSpPr>
        <p:spPr>
          <a:xfrm rot="-10593015">
            <a:off x="-3241929" y="5046123"/>
            <a:ext cx="14806586" cy="8857031"/>
          </a:xfrm>
          <a:custGeom>
            <a:avLst/>
            <a:gdLst/>
            <a:ahLst/>
            <a:cxnLst/>
            <a:rect l="l" t="t" r="r" b="b"/>
            <a:pathLst>
              <a:path w="14806586" h="8857031">
                <a:moveTo>
                  <a:pt x="0" y="0"/>
                </a:moveTo>
                <a:lnTo>
                  <a:pt x="14806586" y="0"/>
                </a:lnTo>
                <a:lnTo>
                  <a:pt x="14806586" y="8857031"/>
                </a:lnTo>
                <a:lnTo>
                  <a:pt x="0" y="8857031"/>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15" name="Freeform 15"/>
          <p:cNvSpPr/>
          <p:nvPr/>
        </p:nvSpPr>
        <p:spPr>
          <a:xfrm rot="10687734" flipH="1">
            <a:off x="10474782" y="7022363"/>
            <a:ext cx="8199097" cy="4904551"/>
          </a:xfrm>
          <a:custGeom>
            <a:avLst/>
            <a:gdLst/>
            <a:ahLst/>
            <a:cxnLst/>
            <a:rect l="l" t="t" r="r" b="b"/>
            <a:pathLst>
              <a:path w="8199097" h="4904551">
                <a:moveTo>
                  <a:pt x="8199097" y="0"/>
                </a:moveTo>
                <a:lnTo>
                  <a:pt x="0" y="0"/>
                </a:lnTo>
                <a:lnTo>
                  <a:pt x="0" y="4904551"/>
                </a:lnTo>
                <a:lnTo>
                  <a:pt x="8199097" y="4904551"/>
                </a:lnTo>
                <a:lnTo>
                  <a:pt x="8199097"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16" name="Freeform 16"/>
          <p:cNvSpPr/>
          <p:nvPr>
            <p:custDataLst>
              <p:tags r:id="rId3"/>
            </p:custDataLst>
          </p:nvPr>
        </p:nvSpPr>
        <p:spPr>
          <a:xfrm>
            <a:off x="2021340" y="2975599"/>
            <a:ext cx="366780" cy="366780"/>
          </a:xfrm>
          <a:custGeom>
            <a:avLst/>
            <a:gdLst/>
            <a:ahLst/>
            <a:cxnLst/>
            <a:rect l="l" t="t" r="r" b="b"/>
            <a:pathLst>
              <a:path w="366780" h="366780">
                <a:moveTo>
                  <a:pt x="0" y="0"/>
                </a:moveTo>
                <a:lnTo>
                  <a:pt x="366780" y="0"/>
                </a:lnTo>
                <a:lnTo>
                  <a:pt x="366780" y="366780"/>
                </a:lnTo>
                <a:lnTo>
                  <a:pt x="0" y="3667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7" name="Freeform 17"/>
          <p:cNvSpPr/>
          <p:nvPr>
            <p:custDataLst>
              <p:tags r:id="rId6"/>
            </p:custDataLst>
          </p:nvPr>
        </p:nvSpPr>
        <p:spPr>
          <a:xfrm>
            <a:off x="2021340" y="5124668"/>
            <a:ext cx="366780" cy="366780"/>
          </a:xfrm>
          <a:custGeom>
            <a:avLst/>
            <a:gdLst/>
            <a:ahLst/>
            <a:cxnLst/>
            <a:rect l="l" t="t" r="r" b="b"/>
            <a:pathLst>
              <a:path w="366780" h="366780">
                <a:moveTo>
                  <a:pt x="0" y="0"/>
                </a:moveTo>
                <a:lnTo>
                  <a:pt x="366780" y="0"/>
                </a:lnTo>
                <a:lnTo>
                  <a:pt x="366780" y="366781"/>
                </a:lnTo>
                <a:lnTo>
                  <a:pt x="0" y="366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8" name="Freeform 18"/>
          <p:cNvSpPr/>
          <p:nvPr>
            <p:custDataLst>
              <p:tags r:id="rId7"/>
            </p:custDataLst>
          </p:nvPr>
        </p:nvSpPr>
        <p:spPr>
          <a:xfrm>
            <a:off x="2021340" y="7277161"/>
            <a:ext cx="366780" cy="366780"/>
          </a:xfrm>
          <a:custGeom>
            <a:avLst/>
            <a:gdLst/>
            <a:ahLst/>
            <a:cxnLst/>
            <a:rect l="l" t="t" r="r" b="b"/>
            <a:pathLst>
              <a:path w="366780" h="366780">
                <a:moveTo>
                  <a:pt x="0" y="0"/>
                </a:moveTo>
                <a:lnTo>
                  <a:pt x="366780" y="0"/>
                </a:lnTo>
                <a:lnTo>
                  <a:pt x="366780" y="366781"/>
                </a:lnTo>
                <a:lnTo>
                  <a:pt x="0" y="366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9" name="AutoShape 19"/>
          <p:cNvSpPr/>
          <p:nvPr/>
        </p:nvSpPr>
        <p:spPr>
          <a:xfrm flipH="1" flipV="1">
            <a:off x="1747841" y="3138310"/>
            <a:ext cx="0" cy="2211419"/>
          </a:xfrm>
          <a:prstGeom prst="line">
            <a:avLst/>
          </a:prstGeom>
          <a:ln w="19050" cap="rnd">
            <a:solidFill>
              <a:srgbClr val="D9D9D9"/>
            </a:solidFill>
            <a:prstDash val="solid"/>
            <a:headEnd type="oval" w="lg" len="lg"/>
            <a:tailEnd type="oval" w="lg" len="lg"/>
          </a:ln>
        </p:spPr>
      </p:sp>
      <p:sp>
        <p:nvSpPr>
          <p:cNvPr id="20" name="AutoShape 20"/>
          <p:cNvSpPr/>
          <p:nvPr/>
        </p:nvSpPr>
        <p:spPr>
          <a:xfrm flipV="1">
            <a:off x="1747841" y="5308059"/>
            <a:ext cx="0" cy="2152493"/>
          </a:xfrm>
          <a:prstGeom prst="line">
            <a:avLst/>
          </a:prstGeom>
          <a:ln w="19050" cap="rnd">
            <a:solidFill>
              <a:srgbClr val="D9D9D9"/>
            </a:solidFill>
            <a:prstDash val="solid"/>
            <a:headEnd type="oval" w="lg" len="lg"/>
            <a:tailEnd type="none" w="sm" len="sm"/>
          </a:ln>
        </p:spPr>
      </p:sp>
      <p:sp>
        <p:nvSpPr>
          <p:cNvPr id="23" name="TextBox 23"/>
          <p:cNvSpPr txBox="1"/>
          <p:nvPr/>
        </p:nvSpPr>
        <p:spPr>
          <a:xfrm>
            <a:off x="1739140" y="1557115"/>
            <a:ext cx="4819172" cy="424831"/>
          </a:xfrm>
          <a:prstGeom prst="rect">
            <a:avLst/>
          </a:prstGeom>
        </p:spPr>
        <p:txBody>
          <a:bodyPr lIns="0" tIns="0" rIns="0" bIns="0" rtlCol="0" anchor="t">
            <a:spAutoFit/>
          </a:bodyPr>
          <a:lstStyle/>
          <a:p>
            <a:pPr marL="0" lvl="0" indent="0" algn="l">
              <a:lnSpc>
                <a:spcPts val="3360"/>
              </a:lnSpc>
              <a:spcBef>
                <a:spcPct val="0"/>
              </a:spcBef>
            </a:pPr>
            <a:r>
              <a:rPr lang="en-US" sz="2400" b="1">
                <a:solidFill>
                  <a:srgbClr val="FFFFFF"/>
                </a:solidFill>
                <a:latin typeface="Poppins Bold" panose="00000800000000000000"/>
                <a:ea typeface="Poppins Bold" panose="00000800000000000000"/>
                <a:cs typeface="Poppins Bold" panose="00000800000000000000"/>
                <a:sym typeface="Poppins Bold" panose="00000800000000000000"/>
              </a:rPr>
              <a:t>Powering Progress, Together</a:t>
            </a:r>
            <a:endParaRPr lang="en-US" sz="2400" b="1">
              <a:solidFill>
                <a:srgbClr val="FFFFFF"/>
              </a:solidFill>
              <a:latin typeface="Poppins Bold" panose="00000800000000000000"/>
              <a:ea typeface="Poppins Bold" panose="00000800000000000000"/>
              <a:cs typeface="Poppins Bold" panose="00000800000000000000"/>
              <a:sym typeface="Poppins Bold" panose="00000800000000000000"/>
            </a:endParaRPr>
          </a:p>
        </p:txBody>
      </p:sp>
      <p:sp>
        <p:nvSpPr>
          <p:cNvPr id="24" name="TextBox 24"/>
          <p:cNvSpPr txBox="1"/>
          <p:nvPr>
            <p:custDataLst>
              <p:tags r:id="rId8"/>
            </p:custDataLst>
          </p:nvPr>
        </p:nvSpPr>
        <p:spPr>
          <a:xfrm>
            <a:off x="2590381" y="2892565"/>
            <a:ext cx="4254328" cy="861695"/>
          </a:xfrm>
          <a:prstGeom prst="rect">
            <a:avLst/>
          </a:prstGeom>
        </p:spPr>
        <p:txBody>
          <a:bodyPr lIns="0" tIns="0" rIns="0" bIns="0" rtlCol="0" anchor="t">
            <a:spAutoFit/>
          </a:bodyPr>
          <a:lstStyle/>
          <a:p>
            <a:pPr algn="l">
              <a:lnSpc>
                <a:spcPts val="3360"/>
              </a:lnSpc>
              <a:spcBef>
                <a:spcPct val="0"/>
              </a:spcBef>
            </a:pPr>
            <a:r>
              <a:rPr lang="en-US" sz="2400" b="1">
                <a:solidFill>
                  <a:srgbClr val="FFFFFF"/>
                </a:solidFill>
                <a:latin typeface="Poppins Bold" panose="00000800000000000000"/>
                <a:ea typeface="Poppins Bold" panose="00000800000000000000"/>
                <a:cs typeface="Poppins Bold" panose="00000800000000000000"/>
                <a:sym typeface="Poppins Bold" panose="00000800000000000000"/>
              </a:rPr>
              <a:t>Technology partnerships, not just</a:t>
            </a:r>
            <a:r>
              <a:rPr lang="en-US" sz="2400" b="1">
                <a:solidFill>
                  <a:srgbClr val="FFFFFF"/>
                </a:solidFill>
                <a:latin typeface="Poppins Bold" panose="00000800000000000000"/>
                <a:ea typeface="Poppins Bold" panose="00000800000000000000"/>
                <a:cs typeface="Poppins Bold" panose="00000800000000000000"/>
                <a:sym typeface="Poppins Bold" panose="00000800000000000000"/>
              </a:rPr>
              <a:t> transactions.</a:t>
            </a:r>
            <a:endParaRPr lang="en-US" sz="2400" b="1">
              <a:solidFill>
                <a:srgbClr val="FFFFFF"/>
              </a:solidFill>
              <a:latin typeface="Poppins Bold" panose="00000800000000000000"/>
              <a:ea typeface="Poppins Bold" panose="00000800000000000000"/>
              <a:cs typeface="Poppins Bold" panose="00000800000000000000"/>
              <a:sym typeface="Poppins Bold" panose="00000800000000000000"/>
            </a:endParaRPr>
          </a:p>
        </p:txBody>
      </p:sp>
      <p:sp>
        <p:nvSpPr>
          <p:cNvPr id="25" name="TextBox 25"/>
          <p:cNvSpPr txBox="1"/>
          <p:nvPr>
            <p:custDataLst>
              <p:tags r:id="rId9"/>
            </p:custDataLst>
          </p:nvPr>
        </p:nvSpPr>
        <p:spPr>
          <a:xfrm>
            <a:off x="2590381" y="5041635"/>
            <a:ext cx="4254328" cy="861695"/>
          </a:xfrm>
          <a:prstGeom prst="rect">
            <a:avLst/>
          </a:prstGeom>
        </p:spPr>
        <p:txBody>
          <a:bodyPr lIns="0" tIns="0" rIns="0" bIns="0" rtlCol="0" anchor="t">
            <a:spAutoFit/>
          </a:bodyPr>
          <a:lstStyle/>
          <a:p>
            <a:pPr algn="l">
              <a:lnSpc>
                <a:spcPts val="3360"/>
              </a:lnSpc>
              <a:spcBef>
                <a:spcPct val="0"/>
              </a:spcBef>
            </a:pPr>
            <a:r>
              <a:rPr lang="en-US" sz="2400" b="1">
                <a:solidFill>
                  <a:srgbClr val="FFFFFF"/>
                </a:solidFill>
                <a:latin typeface="Poppins Bold" panose="00000800000000000000"/>
                <a:ea typeface="Poppins Bold" panose="00000800000000000000"/>
                <a:cs typeface="Poppins Bold" panose="00000800000000000000"/>
                <a:sym typeface="Poppins Bold" panose="00000800000000000000"/>
              </a:rPr>
              <a:t>Timely support and long-term collaboration.</a:t>
            </a:r>
            <a:endParaRPr lang="en-US" sz="2400" b="1">
              <a:solidFill>
                <a:srgbClr val="FFFFFF"/>
              </a:solidFill>
              <a:latin typeface="Poppins Bold" panose="00000800000000000000"/>
              <a:ea typeface="Poppins Bold" panose="00000800000000000000"/>
              <a:cs typeface="Poppins Bold" panose="00000800000000000000"/>
              <a:sym typeface="Poppins Bold" panose="00000800000000000000"/>
            </a:endParaRPr>
          </a:p>
        </p:txBody>
      </p:sp>
      <p:sp>
        <p:nvSpPr>
          <p:cNvPr id="26" name="TextBox 26"/>
          <p:cNvSpPr txBox="1"/>
          <p:nvPr>
            <p:custDataLst>
              <p:tags r:id="rId10"/>
            </p:custDataLst>
          </p:nvPr>
        </p:nvSpPr>
        <p:spPr>
          <a:xfrm>
            <a:off x="2590165" y="7193915"/>
            <a:ext cx="5236210" cy="861695"/>
          </a:xfrm>
          <a:prstGeom prst="rect">
            <a:avLst/>
          </a:prstGeom>
        </p:spPr>
        <p:txBody>
          <a:bodyPr wrap="square" lIns="0" tIns="0" rIns="0" bIns="0" rtlCol="0" anchor="t">
            <a:spAutoFit/>
          </a:bodyPr>
          <a:lstStyle/>
          <a:p>
            <a:pPr algn="l">
              <a:lnSpc>
                <a:spcPts val="3360"/>
              </a:lnSpc>
              <a:spcBef>
                <a:spcPct val="0"/>
              </a:spcBef>
            </a:pPr>
            <a:r>
              <a:rPr lang="en-US" sz="2400" b="1">
                <a:solidFill>
                  <a:srgbClr val="FFFFFF"/>
                </a:solidFill>
                <a:latin typeface="Poppins Bold" panose="00000800000000000000"/>
                <a:ea typeface="Poppins Bold" panose="00000800000000000000"/>
                <a:cs typeface="Poppins Bold" panose="00000800000000000000"/>
                <a:sym typeface="Poppins Bold" panose="00000800000000000000"/>
              </a:rPr>
              <a:t>Solutions improvement to keep  our client’s businesses running.</a:t>
            </a:r>
            <a:endParaRPr lang="en-US" sz="2400" b="1">
              <a:solidFill>
                <a:srgbClr val="FFFFFF"/>
              </a:solidFill>
              <a:latin typeface="Poppins Bold" panose="00000800000000000000"/>
              <a:ea typeface="Poppins Bold" panose="00000800000000000000"/>
              <a:cs typeface="Poppins Bold" panose="00000800000000000000"/>
              <a:sym typeface="Poppins Bold" panose="00000800000000000000"/>
            </a:endParaRPr>
          </a:p>
        </p:txBody>
      </p:sp>
      <p:sp>
        <p:nvSpPr>
          <p:cNvPr id="27" name="TextBox 27"/>
          <p:cNvSpPr txBox="1"/>
          <p:nvPr/>
        </p:nvSpPr>
        <p:spPr>
          <a:xfrm>
            <a:off x="8793195" y="1250078"/>
            <a:ext cx="5735603" cy="1918335"/>
          </a:xfrm>
          <a:prstGeom prst="rect">
            <a:avLst/>
          </a:prstGeom>
        </p:spPr>
        <p:txBody>
          <a:bodyPr lIns="0" tIns="0" rIns="0" bIns="0" rtlCol="0" anchor="t">
            <a:spAutoFit/>
          </a:bodyPr>
          <a:lstStyle/>
          <a:p>
            <a:pPr algn="l">
              <a:lnSpc>
                <a:spcPts val="7480"/>
              </a:lnSpc>
            </a:pPr>
            <a:r>
              <a:rPr lang="en-US" sz="6800" b="1">
                <a:solidFill>
                  <a:srgbClr val="0B0A0A"/>
                </a:solidFill>
                <a:latin typeface="Calibri" panose="020F0502020204030204" charset="0"/>
                <a:ea typeface="Agrandir Bold" panose="00000800000000000000"/>
                <a:cs typeface="Calibri" panose="020F0502020204030204" charset="0"/>
                <a:sym typeface="Agrandir Bold" panose="00000800000000000000"/>
              </a:rPr>
              <a:t>Our Commitment</a:t>
            </a:r>
            <a:endParaRPr lang="en-US" sz="6800" b="1">
              <a:solidFill>
                <a:srgbClr val="0B0A0A"/>
              </a:solidFill>
              <a:latin typeface="Calibri" panose="020F0502020204030204" charset="0"/>
              <a:ea typeface="Agrandir Bold" panose="00000800000000000000"/>
              <a:cs typeface="Calibri" panose="020F0502020204030204" charset="0"/>
              <a:sym typeface="Agrandir Bold" panose="00000800000000000000"/>
            </a:endParaRPr>
          </a:p>
        </p:txBody>
      </p:sp>
      <p:sp>
        <p:nvSpPr>
          <p:cNvPr id="28" name="Freeform 28"/>
          <p:cNvSpPr/>
          <p:nvPr/>
        </p:nvSpPr>
        <p:spPr>
          <a:xfrm>
            <a:off x="11777341" y="-1384959"/>
            <a:ext cx="3300339" cy="3187827"/>
          </a:xfrm>
          <a:custGeom>
            <a:avLst/>
            <a:gdLst/>
            <a:ahLst/>
            <a:cxnLst/>
            <a:rect l="l" t="t" r="r" b="b"/>
            <a:pathLst>
              <a:path w="3300339" h="3187827">
                <a:moveTo>
                  <a:pt x="0" y="0"/>
                </a:moveTo>
                <a:lnTo>
                  <a:pt x="3300339" y="0"/>
                </a:lnTo>
                <a:lnTo>
                  <a:pt x="3300339" y="3187827"/>
                </a:lnTo>
                <a:lnTo>
                  <a:pt x="0" y="318782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9" name="Freeform 29"/>
          <p:cNvSpPr/>
          <p:nvPr/>
        </p:nvSpPr>
        <p:spPr>
          <a:xfrm>
            <a:off x="17424466" y="3342379"/>
            <a:ext cx="3300339" cy="3187827"/>
          </a:xfrm>
          <a:custGeom>
            <a:avLst/>
            <a:gdLst/>
            <a:ahLst/>
            <a:cxnLst/>
            <a:rect l="l" t="t" r="r" b="b"/>
            <a:pathLst>
              <a:path w="3300339" h="3187827">
                <a:moveTo>
                  <a:pt x="0" y="0"/>
                </a:moveTo>
                <a:lnTo>
                  <a:pt x="3300339" y="0"/>
                </a:lnTo>
                <a:lnTo>
                  <a:pt x="3300339" y="3187827"/>
                </a:lnTo>
                <a:lnTo>
                  <a:pt x="0" y="318782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30" name="Freeform 30"/>
          <p:cNvSpPr/>
          <p:nvPr/>
        </p:nvSpPr>
        <p:spPr>
          <a:xfrm flipH="1">
            <a:off x="15605565" y="-996894"/>
            <a:ext cx="5847907" cy="4114800"/>
          </a:xfrm>
          <a:custGeom>
            <a:avLst/>
            <a:gdLst/>
            <a:ahLst/>
            <a:cxnLst/>
            <a:rect l="l" t="t" r="r" b="b"/>
            <a:pathLst>
              <a:path w="5847907" h="4114800">
                <a:moveTo>
                  <a:pt x="5847907" y="0"/>
                </a:moveTo>
                <a:lnTo>
                  <a:pt x="0" y="0"/>
                </a:lnTo>
                <a:lnTo>
                  <a:pt x="0" y="4114800"/>
                </a:lnTo>
                <a:lnTo>
                  <a:pt x="5847907" y="4114800"/>
                </a:lnTo>
                <a:lnTo>
                  <a:pt x="5847907" y="0"/>
                </a:lnTo>
                <a:close/>
              </a:path>
            </a:pathLst>
          </a:custGeom>
          <a:blipFill>
            <a:blip r:embed="rId13">
              <a:extLst>
                <a:ext uri="{96DAC541-7B7A-43D3-8B79-37D633B846F1}">
                  <asvg:svgBlip xmlns:asvg="http://schemas.microsoft.com/office/drawing/2016/SVG/main" r:embed="rId14"/>
                </a:ext>
              </a:extLst>
            </a:blip>
            <a:stretch>
              <a:fillRect/>
            </a:stretch>
          </a:blipFill>
        </p:spPr>
      </p:sp>
      <p:grpSp>
        <p:nvGrpSpPr>
          <p:cNvPr id="31" name="Group 31"/>
          <p:cNvGrpSpPr/>
          <p:nvPr/>
        </p:nvGrpSpPr>
        <p:grpSpPr>
          <a:xfrm rot="0">
            <a:off x="8793195" y="447254"/>
            <a:ext cx="1494787" cy="631375"/>
            <a:chOff x="0" y="0"/>
            <a:chExt cx="393689" cy="166288"/>
          </a:xfrm>
        </p:grpSpPr>
        <p:sp>
          <p:nvSpPr>
            <p:cNvPr id="32" name="Freeform 32"/>
            <p:cNvSpPr/>
            <p:nvPr/>
          </p:nvSpPr>
          <p:spPr>
            <a:xfrm>
              <a:off x="0" y="0"/>
              <a:ext cx="393689" cy="166288"/>
            </a:xfrm>
            <a:custGeom>
              <a:avLst/>
              <a:gdLst/>
              <a:ahLst/>
              <a:cxnLst/>
              <a:rect l="l" t="t" r="r" b="b"/>
              <a:pathLst>
                <a:path w="393689" h="166288">
                  <a:moveTo>
                    <a:pt x="0" y="0"/>
                  </a:moveTo>
                  <a:lnTo>
                    <a:pt x="393689" y="0"/>
                  </a:lnTo>
                  <a:lnTo>
                    <a:pt x="393689" y="166288"/>
                  </a:lnTo>
                  <a:lnTo>
                    <a:pt x="0" y="166288"/>
                  </a:lnTo>
                  <a:close/>
                </a:path>
              </a:pathLst>
            </a:custGeom>
            <a:solidFill>
              <a:srgbClr val="F47D0E"/>
            </a:solidFill>
          </p:spPr>
        </p:sp>
        <p:sp>
          <p:nvSpPr>
            <p:cNvPr id="33" name="TextBox 33"/>
            <p:cNvSpPr txBox="1"/>
            <p:nvPr/>
          </p:nvSpPr>
          <p:spPr>
            <a:xfrm>
              <a:off x="0" y="-57150"/>
              <a:ext cx="393689" cy="223438"/>
            </a:xfrm>
            <a:prstGeom prst="rect">
              <a:avLst/>
            </a:prstGeom>
          </p:spPr>
          <p:txBody>
            <a:bodyPr lIns="50800" tIns="50800" rIns="50800" bIns="50800" rtlCol="0" anchor="ctr"/>
            <a:lstStyle/>
            <a:p>
              <a:pPr algn="ctr">
                <a:lnSpc>
                  <a:spcPts val="3220"/>
                </a:lnSpc>
              </a:pPr>
            </a:p>
          </p:txBody>
        </p:sp>
      </p:grpSp>
      <p:pic>
        <p:nvPicPr>
          <p:cNvPr id="39" name="Picture 38" descr="a8becc8a5559f5c86d104cf49fadf662-removebg-preview"/>
          <p:cNvPicPr>
            <a:picLocks noChangeAspect="1"/>
          </p:cNvPicPr>
          <p:nvPr/>
        </p:nvPicPr>
        <p:blipFill>
          <a:blip r:embed="rId15"/>
          <a:stretch>
            <a:fillRect/>
          </a:stretch>
        </p:blipFill>
        <p:spPr>
          <a:xfrm>
            <a:off x="8336915" y="3467100"/>
            <a:ext cx="8576310" cy="7107555"/>
          </a:xfrm>
          <a:prstGeom prst="rect">
            <a:avLst/>
          </a:prstGeom>
        </p:spPr>
      </p:pic>
      <p:grpSp>
        <p:nvGrpSpPr>
          <p:cNvPr id="38" name="Group 37"/>
          <p:cNvGrpSpPr/>
          <p:nvPr/>
        </p:nvGrpSpPr>
        <p:grpSpPr>
          <a:xfrm>
            <a:off x="10040620" y="4345305"/>
            <a:ext cx="5161915" cy="3025775"/>
            <a:chOff x="14640" y="6844"/>
            <a:chExt cx="11896" cy="6108"/>
          </a:xfrm>
        </p:grpSpPr>
        <p:sp>
          <p:nvSpPr>
            <p:cNvPr id="36" name="Freeform 32"/>
            <p:cNvSpPr/>
            <p:nvPr/>
          </p:nvSpPr>
          <p:spPr>
            <a:xfrm>
              <a:off x="14640" y="6844"/>
              <a:ext cx="11896" cy="6108"/>
            </a:xfrm>
            <a:custGeom>
              <a:avLst/>
              <a:gdLst/>
              <a:ahLst/>
              <a:cxnLst/>
              <a:rect l="l" t="t" r="r" b="b"/>
              <a:pathLst>
                <a:path w="393689" h="166288">
                  <a:moveTo>
                    <a:pt x="0" y="0"/>
                  </a:moveTo>
                  <a:lnTo>
                    <a:pt x="393689" y="0"/>
                  </a:lnTo>
                  <a:lnTo>
                    <a:pt x="393689" y="166288"/>
                  </a:lnTo>
                  <a:lnTo>
                    <a:pt x="0" y="166288"/>
                  </a:lnTo>
                  <a:close/>
                </a:path>
              </a:pathLst>
            </a:custGeom>
            <a:solidFill>
              <a:srgbClr val="F47D0E"/>
            </a:solidFill>
          </p:spPr>
        </p:sp>
        <p:pic>
          <p:nvPicPr>
            <p:cNvPr id="34" name="Picture 33" descr="energy_consumption_monitoring_and_tracking_dashboard_energy_efficiency_slide01"/>
            <p:cNvPicPr>
              <a:picLocks noChangeAspect="1"/>
            </p:cNvPicPr>
            <p:nvPr/>
          </p:nvPicPr>
          <p:blipFill>
            <a:blip r:embed="rId16"/>
            <a:srcRect b="9479"/>
            <a:stretch>
              <a:fillRect/>
            </a:stretch>
          </p:blipFill>
          <p:spPr>
            <a:xfrm>
              <a:off x="14760" y="6900"/>
              <a:ext cx="11699" cy="5957"/>
            </a:xfrm>
            <a:prstGeom prst="rect">
              <a:avLst/>
            </a:prstGeom>
          </p:spPr>
        </p:pic>
      </p:grpSp>
      <p:pic>
        <p:nvPicPr>
          <p:cNvPr id="40" name="Picture 39" descr="watttis 2"/>
          <p:cNvPicPr>
            <a:picLocks noChangeAspect="1"/>
          </p:cNvPicPr>
          <p:nvPr/>
        </p:nvPicPr>
        <p:blipFill>
          <a:blip r:embed="rId17"/>
          <a:srcRect l="15461" t="19245" r="19729" b="44947"/>
          <a:stretch>
            <a:fillRect/>
          </a:stretch>
        </p:blipFill>
        <p:spPr>
          <a:xfrm>
            <a:off x="14670405" y="4431665"/>
            <a:ext cx="497205" cy="27495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4999990" y="-495300"/>
            <a:ext cx="10349865" cy="6957060"/>
            <a:chOff x="0" y="0"/>
            <a:chExt cx="3175598" cy="1832295"/>
          </a:xfrm>
        </p:grpSpPr>
        <p:sp>
          <p:nvSpPr>
            <p:cNvPr id="3" name="Freeform 3"/>
            <p:cNvSpPr/>
            <p:nvPr/>
          </p:nvSpPr>
          <p:spPr>
            <a:xfrm>
              <a:off x="0" y="0"/>
              <a:ext cx="3175598" cy="1832295"/>
            </a:xfrm>
            <a:custGeom>
              <a:avLst/>
              <a:gdLst/>
              <a:ahLst/>
              <a:cxnLst/>
              <a:rect l="l" t="t" r="r" b="b"/>
              <a:pathLst>
                <a:path w="3175598" h="1832295">
                  <a:moveTo>
                    <a:pt x="19263" y="0"/>
                  </a:moveTo>
                  <a:lnTo>
                    <a:pt x="3156335" y="0"/>
                  </a:lnTo>
                  <a:cubicBezTo>
                    <a:pt x="3161444" y="0"/>
                    <a:pt x="3166343" y="2029"/>
                    <a:pt x="3169956" y="5642"/>
                  </a:cubicBezTo>
                  <a:cubicBezTo>
                    <a:pt x="3173568" y="9254"/>
                    <a:pt x="3175598" y="14154"/>
                    <a:pt x="3175598" y="19263"/>
                  </a:cubicBezTo>
                  <a:lnTo>
                    <a:pt x="3175598" y="1813032"/>
                  </a:lnTo>
                  <a:cubicBezTo>
                    <a:pt x="3175598" y="1823671"/>
                    <a:pt x="3166973" y="1832295"/>
                    <a:pt x="3156335" y="1832295"/>
                  </a:cubicBezTo>
                  <a:lnTo>
                    <a:pt x="19263" y="1832295"/>
                  </a:lnTo>
                  <a:cubicBezTo>
                    <a:pt x="8624" y="1832295"/>
                    <a:pt x="0" y="1823671"/>
                    <a:pt x="0" y="1813032"/>
                  </a:cubicBezTo>
                  <a:lnTo>
                    <a:pt x="0" y="19263"/>
                  </a:lnTo>
                  <a:cubicBezTo>
                    <a:pt x="0" y="8624"/>
                    <a:pt x="8624" y="0"/>
                    <a:pt x="19263" y="0"/>
                  </a:cubicBezTo>
                  <a:close/>
                </a:path>
              </a:pathLst>
            </a:custGeom>
            <a:solidFill>
              <a:srgbClr val="1A4C79"/>
            </a:solidFill>
          </p:spPr>
        </p:sp>
        <p:sp>
          <p:nvSpPr>
            <p:cNvPr id="4" name="TextBox 4"/>
            <p:cNvSpPr txBox="1"/>
            <p:nvPr/>
          </p:nvSpPr>
          <p:spPr>
            <a:xfrm>
              <a:off x="0" y="-57150"/>
              <a:ext cx="3175598" cy="1889445"/>
            </a:xfrm>
            <a:prstGeom prst="rect">
              <a:avLst/>
            </a:prstGeom>
          </p:spPr>
          <p:txBody>
            <a:bodyPr lIns="50800" tIns="50800" rIns="50800" bIns="50800" rtlCol="0" anchor="ctr"/>
            <a:lstStyle/>
            <a:p>
              <a:pPr algn="ctr">
                <a:lnSpc>
                  <a:spcPts val="3220"/>
                </a:lnSpc>
              </a:pPr>
            </a:p>
          </p:txBody>
        </p:sp>
      </p:grpSp>
      <p:grpSp>
        <p:nvGrpSpPr>
          <p:cNvPr id="5" name="Group 5"/>
          <p:cNvGrpSpPr/>
          <p:nvPr/>
        </p:nvGrpSpPr>
        <p:grpSpPr>
          <a:xfrm rot="-7899305">
            <a:off x="-1109177" y="-4625660"/>
            <a:ext cx="6130971" cy="10985834"/>
            <a:chOff x="0" y="0"/>
            <a:chExt cx="1614741" cy="2893388"/>
          </a:xfrm>
        </p:grpSpPr>
        <p:sp>
          <p:nvSpPr>
            <p:cNvPr id="6" name="Freeform 6"/>
            <p:cNvSpPr/>
            <p:nvPr/>
          </p:nvSpPr>
          <p:spPr>
            <a:xfrm>
              <a:off x="0" y="0"/>
              <a:ext cx="1614741" cy="2893388"/>
            </a:xfrm>
            <a:custGeom>
              <a:avLst/>
              <a:gdLst/>
              <a:ahLst/>
              <a:cxnLst/>
              <a:rect l="l" t="t" r="r" b="b"/>
              <a:pathLst>
                <a:path w="1614741" h="2893388">
                  <a:moveTo>
                    <a:pt x="37883" y="0"/>
                  </a:moveTo>
                  <a:lnTo>
                    <a:pt x="1576859" y="0"/>
                  </a:lnTo>
                  <a:cubicBezTo>
                    <a:pt x="1597781" y="0"/>
                    <a:pt x="1614741" y="16961"/>
                    <a:pt x="1614741" y="37883"/>
                  </a:cubicBezTo>
                  <a:lnTo>
                    <a:pt x="1614741" y="2855506"/>
                  </a:lnTo>
                  <a:cubicBezTo>
                    <a:pt x="1614741" y="2865553"/>
                    <a:pt x="1610750" y="2875188"/>
                    <a:pt x="1603646" y="2882293"/>
                  </a:cubicBezTo>
                  <a:cubicBezTo>
                    <a:pt x="1596541" y="2889397"/>
                    <a:pt x="1586906" y="2893388"/>
                    <a:pt x="1576859" y="2893388"/>
                  </a:cubicBezTo>
                  <a:lnTo>
                    <a:pt x="37883" y="2893388"/>
                  </a:lnTo>
                  <a:cubicBezTo>
                    <a:pt x="27836" y="2893388"/>
                    <a:pt x="18200" y="2889397"/>
                    <a:pt x="11096" y="2882293"/>
                  </a:cubicBezTo>
                  <a:cubicBezTo>
                    <a:pt x="3991" y="2875188"/>
                    <a:pt x="0" y="2865553"/>
                    <a:pt x="0" y="2855506"/>
                  </a:cubicBezTo>
                  <a:lnTo>
                    <a:pt x="0" y="37883"/>
                  </a:lnTo>
                  <a:cubicBezTo>
                    <a:pt x="0" y="27836"/>
                    <a:pt x="3991" y="18200"/>
                    <a:pt x="11096" y="11096"/>
                  </a:cubicBezTo>
                  <a:cubicBezTo>
                    <a:pt x="18200" y="3991"/>
                    <a:pt x="27836" y="0"/>
                    <a:pt x="37883" y="0"/>
                  </a:cubicBezTo>
                  <a:close/>
                </a:path>
              </a:pathLst>
            </a:custGeom>
            <a:gradFill rotWithShape="1">
              <a:gsLst>
                <a:gs pos="0">
                  <a:srgbClr val="1A4C79">
                    <a:alpha val="0"/>
                  </a:srgbClr>
                </a:gs>
                <a:gs pos="50000">
                  <a:srgbClr val="12385C">
                    <a:alpha val="100000"/>
                  </a:srgbClr>
                </a:gs>
                <a:gs pos="100000">
                  <a:srgbClr val="082948">
                    <a:alpha val="100000"/>
                  </a:srgbClr>
                </a:gs>
              </a:gsLst>
              <a:lin ang="0"/>
            </a:gradFill>
          </p:spPr>
        </p:sp>
        <p:sp>
          <p:nvSpPr>
            <p:cNvPr id="7" name="TextBox 7"/>
            <p:cNvSpPr txBox="1"/>
            <p:nvPr/>
          </p:nvSpPr>
          <p:spPr>
            <a:xfrm>
              <a:off x="0" y="-57150"/>
              <a:ext cx="1614741" cy="2950538"/>
            </a:xfrm>
            <a:prstGeom prst="rect">
              <a:avLst/>
            </a:prstGeom>
          </p:spPr>
          <p:txBody>
            <a:bodyPr lIns="50800" tIns="50800" rIns="50800" bIns="50800" rtlCol="0" anchor="ctr"/>
            <a:lstStyle/>
            <a:p>
              <a:pPr algn="ctr">
                <a:lnSpc>
                  <a:spcPts val="3220"/>
                </a:lnSpc>
              </a:pPr>
            </a:p>
          </p:txBody>
        </p:sp>
      </p:grpSp>
      <p:grpSp>
        <p:nvGrpSpPr>
          <p:cNvPr id="8" name="Group 8"/>
          <p:cNvGrpSpPr/>
          <p:nvPr/>
        </p:nvGrpSpPr>
        <p:grpSpPr>
          <a:xfrm rot="-7899305">
            <a:off x="-407035" y="-5758815"/>
            <a:ext cx="7970520" cy="15443200"/>
            <a:chOff x="0" y="0"/>
            <a:chExt cx="1614741" cy="2893388"/>
          </a:xfrm>
        </p:grpSpPr>
        <p:sp>
          <p:nvSpPr>
            <p:cNvPr id="9" name="Freeform 9"/>
            <p:cNvSpPr/>
            <p:nvPr/>
          </p:nvSpPr>
          <p:spPr>
            <a:xfrm>
              <a:off x="0" y="0"/>
              <a:ext cx="1614741" cy="2893388"/>
            </a:xfrm>
            <a:custGeom>
              <a:avLst/>
              <a:gdLst/>
              <a:ahLst/>
              <a:cxnLst/>
              <a:rect l="l" t="t" r="r" b="b"/>
              <a:pathLst>
                <a:path w="1614741" h="2893388">
                  <a:moveTo>
                    <a:pt x="37883" y="0"/>
                  </a:moveTo>
                  <a:lnTo>
                    <a:pt x="1576859" y="0"/>
                  </a:lnTo>
                  <a:cubicBezTo>
                    <a:pt x="1597781" y="0"/>
                    <a:pt x="1614741" y="16961"/>
                    <a:pt x="1614741" y="37883"/>
                  </a:cubicBezTo>
                  <a:lnTo>
                    <a:pt x="1614741" y="2855506"/>
                  </a:lnTo>
                  <a:cubicBezTo>
                    <a:pt x="1614741" y="2865553"/>
                    <a:pt x="1610750" y="2875188"/>
                    <a:pt x="1603646" y="2882293"/>
                  </a:cubicBezTo>
                  <a:cubicBezTo>
                    <a:pt x="1596541" y="2889397"/>
                    <a:pt x="1586906" y="2893388"/>
                    <a:pt x="1576859" y="2893388"/>
                  </a:cubicBezTo>
                  <a:lnTo>
                    <a:pt x="37883" y="2893388"/>
                  </a:lnTo>
                  <a:cubicBezTo>
                    <a:pt x="27836" y="2893388"/>
                    <a:pt x="18200" y="2889397"/>
                    <a:pt x="11096" y="2882293"/>
                  </a:cubicBezTo>
                  <a:cubicBezTo>
                    <a:pt x="3991" y="2875188"/>
                    <a:pt x="0" y="2865553"/>
                    <a:pt x="0" y="2855506"/>
                  </a:cubicBezTo>
                  <a:lnTo>
                    <a:pt x="0" y="37883"/>
                  </a:lnTo>
                  <a:cubicBezTo>
                    <a:pt x="0" y="27836"/>
                    <a:pt x="3991" y="18200"/>
                    <a:pt x="11096" y="11096"/>
                  </a:cubicBezTo>
                  <a:cubicBezTo>
                    <a:pt x="18200" y="3991"/>
                    <a:pt x="27836" y="0"/>
                    <a:pt x="37883" y="0"/>
                  </a:cubicBezTo>
                  <a:close/>
                </a:path>
              </a:pathLst>
            </a:custGeom>
            <a:gradFill rotWithShape="1">
              <a:gsLst>
                <a:gs pos="0">
                  <a:srgbClr val="1A4C79">
                    <a:alpha val="0"/>
                  </a:srgbClr>
                </a:gs>
                <a:gs pos="50000">
                  <a:srgbClr val="12385C">
                    <a:alpha val="100000"/>
                  </a:srgbClr>
                </a:gs>
                <a:gs pos="100000">
                  <a:srgbClr val="082948">
                    <a:alpha val="100000"/>
                  </a:srgbClr>
                </a:gs>
              </a:gsLst>
              <a:lin ang="0"/>
            </a:gradFill>
          </p:spPr>
        </p:sp>
        <p:sp>
          <p:nvSpPr>
            <p:cNvPr id="10" name="TextBox 10"/>
            <p:cNvSpPr txBox="1"/>
            <p:nvPr/>
          </p:nvSpPr>
          <p:spPr>
            <a:xfrm>
              <a:off x="0" y="-57150"/>
              <a:ext cx="1614741" cy="2950538"/>
            </a:xfrm>
            <a:prstGeom prst="rect">
              <a:avLst/>
            </a:prstGeom>
          </p:spPr>
          <p:txBody>
            <a:bodyPr lIns="50800" tIns="50800" rIns="50800" bIns="50800" rtlCol="0" anchor="ctr"/>
            <a:lstStyle/>
            <a:p>
              <a:pPr algn="ctr">
                <a:lnSpc>
                  <a:spcPts val="3220"/>
                </a:lnSpc>
              </a:pPr>
            </a:p>
          </p:txBody>
        </p:sp>
      </p:grpSp>
      <p:sp>
        <p:nvSpPr>
          <p:cNvPr id="11" name="Freeform 11"/>
          <p:cNvSpPr/>
          <p:nvPr/>
        </p:nvSpPr>
        <p:spPr>
          <a:xfrm rot="-3655328">
            <a:off x="-3726012" y="-1009424"/>
            <a:ext cx="8859207" cy="5299416"/>
          </a:xfrm>
          <a:custGeom>
            <a:avLst/>
            <a:gdLst/>
            <a:ahLst/>
            <a:cxnLst/>
            <a:rect l="l" t="t" r="r" b="b"/>
            <a:pathLst>
              <a:path w="8859207" h="5299416">
                <a:moveTo>
                  <a:pt x="0" y="0"/>
                </a:moveTo>
                <a:lnTo>
                  <a:pt x="8859206" y="0"/>
                </a:lnTo>
                <a:lnTo>
                  <a:pt x="8859206" y="5299417"/>
                </a:lnTo>
                <a:lnTo>
                  <a:pt x="0" y="5299417"/>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nvGrpSpPr>
          <p:cNvPr id="12" name="Group 12"/>
          <p:cNvGrpSpPr/>
          <p:nvPr/>
        </p:nvGrpSpPr>
        <p:grpSpPr>
          <a:xfrm rot="0">
            <a:off x="5349875" y="5779770"/>
            <a:ext cx="14030960" cy="6957060"/>
            <a:chOff x="0" y="0"/>
            <a:chExt cx="3175598" cy="1832295"/>
          </a:xfrm>
        </p:grpSpPr>
        <p:sp>
          <p:nvSpPr>
            <p:cNvPr id="13" name="Freeform 13"/>
            <p:cNvSpPr/>
            <p:nvPr/>
          </p:nvSpPr>
          <p:spPr>
            <a:xfrm>
              <a:off x="0" y="0"/>
              <a:ext cx="3175598" cy="1832295"/>
            </a:xfrm>
            <a:custGeom>
              <a:avLst/>
              <a:gdLst/>
              <a:ahLst/>
              <a:cxnLst/>
              <a:rect l="l" t="t" r="r" b="b"/>
              <a:pathLst>
                <a:path w="3175598" h="1832295">
                  <a:moveTo>
                    <a:pt x="19263" y="0"/>
                  </a:moveTo>
                  <a:lnTo>
                    <a:pt x="3156335" y="0"/>
                  </a:lnTo>
                  <a:cubicBezTo>
                    <a:pt x="3161444" y="0"/>
                    <a:pt x="3166343" y="2029"/>
                    <a:pt x="3169956" y="5642"/>
                  </a:cubicBezTo>
                  <a:cubicBezTo>
                    <a:pt x="3173568" y="9254"/>
                    <a:pt x="3175598" y="14154"/>
                    <a:pt x="3175598" y="19263"/>
                  </a:cubicBezTo>
                  <a:lnTo>
                    <a:pt x="3175598" y="1813032"/>
                  </a:lnTo>
                  <a:cubicBezTo>
                    <a:pt x="3175598" y="1823671"/>
                    <a:pt x="3166973" y="1832295"/>
                    <a:pt x="3156335" y="1832295"/>
                  </a:cubicBezTo>
                  <a:lnTo>
                    <a:pt x="19263" y="1832295"/>
                  </a:lnTo>
                  <a:cubicBezTo>
                    <a:pt x="8624" y="1832295"/>
                    <a:pt x="0" y="1823671"/>
                    <a:pt x="0" y="1813032"/>
                  </a:cubicBezTo>
                  <a:lnTo>
                    <a:pt x="0" y="19263"/>
                  </a:lnTo>
                  <a:cubicBezTo>
                    <a:pt x="0" y="8624"/>
                    <a:pt x="8624" y="0"/>
                    <a:pt x="19263" y="0"/>
                  </a:cubicBezTo>
                  <a:close/>
                </a:path>
              </a:pathLst>
            </a:custGeom>
            <a:solidFill>
              <a:srgbClr val="1A4C79"/>
            </a:solidFill>
          </p:spPr>
        </p:sp>
        <p:sp>
          <p:nvSpPr>
            <p:cNvPr id="14" name="TextBox 14"/>
            <p:cNvSpPr txBox="1"/>
            <p:nvPr/>
          </p:nvSpPr>
          <p:spPr>
            <a:xfrm>
              <a:off x="0" y="-57150"/>
              <a:ext cx="3175598" cy="1889445"/>
            </a:xfrm>
            <a:prstGeom prst="rect">
              <a:avLst/>
            </a:prstGeom>
          </p:spPr>
          <p:txBody>
            <a:bodyPr lIns="50800" tIns="50800" rIns="50800" bIns="50800" rtlCol="0" anchor="ctr"/>
            <a:lstStyle/>
            <a:p>
              <a:pPr algn="ctr">
                <a:lnSpc>
                  <a:spcPts val="3220"/>
                </a:lnSpc>
              </a:pPr>
            </a:p>
          </p:txBody>
        </p:sp>
      </p:grpSp>
      <p:grpSp>
        <p:nvGrpSpPr>
          <p:cNvPr id="15" name="Group 15"/>
          <p:cNvGrpSpPr/>
          <p:nvPr/>
        </p:nvGrpSpPr>
        <p:grpSpPr>
          <a:xfrm rot="4088981">
            <a:off x="11712740" y="3308690"/>
            <a:ext cx="5050765" cy="14042484"/>
            <a:chOff x="0" y="0"/>
            <a:chExt cx="1330243" cy="3698432"/>
          </a:xfrm>
        </p:grpSpPr>
        <p:sp>
          <p:nvSpPr>
            <p:cNvPr id="16" name="Freeform 16"/>
            <p:cNvSpPr/>
            <p:nvPr/>
          </p:nvSpPr>
          <p:spPr>
            <a:xfrm>
              <a:off x="0" y="0"/>
              <a:ext cx="1330243" cy="3698432"/>
            </a:xfrm>
            <a:custGeom>
              <a:avLst/>
              <a:gdLst/>
              <a:ahLst/>
              <a:cxnLst/>
              <a:rect l="l" t="t" r="r" b="b"/>
              <a:pathLst>
                <a:path w="1330243" h="3698432">
                  <a:moveTo>
                    <a:pt x="45985" y="0"/>
                  </a:moveTo>
                  <a:lnTo>
                    <a:pt x="1284258" y="0"/>
                  </a:lnTo>
                  <a:cubicBezTo>
                    <a:pt x="1296454" y="0"/>
                    <a:pt x="1308150" y="4845"/>
                    <a:pt x="1316774" y="13469"/>
                  </a:cubicBezTo>
                  <a:cubicBezTo>
                    <a:pt x="1325398" y="22092"/>
                    <a:pt x="1330243" y="33789"/>
                    <a:pt x="1330243" y="45985"/>
                  </a:cubicBezTo>
                  <a:lnTo>
                    <a:pt x="1330243" y="3652447"/>
                  </a:lnTo>
                  <a:cubicBezTo>
                    <a:pt x="1330243" y="3677844"/>
                    <a:pt x="1309655" y="3698432"/>
                    <a:pt x="1284258" y="3698432"/>
                  </a:cubicBezTo>
                  <a:lnTo>
                    <a:pt x="45985" y="3698432"/>
                  </a:lnTo>
                  <a:cubicBezTo>
                    <a:pt x="20588" y="3698432"/>
                    <a:pt x="0" y="3677844"/>
                    <a:pt x="0" y="3652447"/>
                  </a:cubicBezTo>
                  <a:lnTo>
                    <a:pt x="0" y="45985"/>
                  </a:lnTo>
                  <a:cubicBezTo>
                    <a:pt x="0" y="20588"/>
                    <a:pt x="20588" y="0"/>
                    <a:pt x="45985" y="0"/>
                  </a:cubicBezTo>
                  <a:close/>
                </a:path>
              </a:pathLst>
            </a:custGeom>
            <a:gradFill rotWithShape="1">
              <a:gsLst>
                <a:gs pos="0">
                  <a:srgbClr val="1A4C79">
                    <a:alpha val="0"/>
                  </a:srgbClr>
                </a:gs>
                <a:gs pos="50000">
                  <a:srgbClr val="12385C">
                    <a:alpha val="100000"/>
                  </a:srgbClr>
                </a:gs>
                <a:gs pos="100000">
                  <a:srgbClr val="082948">
                    <a:alpha val="100000"/>
                  </a:srgbClr>
                </a:gs>
              </a:gsLst>
              <a:lin ang="0"/>
            </a:gradFill>
          </p:spPr>
        </p:sp>
        <p:sp>
          <p:nvSpPr>
            <p:cNvPr id="17" name="TextBox 17"/>
            <p:cNvSpPr txBox="1"/>
            <p:nvPr/>
          </p:nvSpPr>
          <p:spPr>
            <a:xfrm>
              <a:off x="0" y="-57150"/>
              <a:ext cx="1330243" cy="3755582"/>
            </a:xfrm>
            <a:prstGeom prst="rect">
              <a:avLst/>
            </a:prstGeom>
          </p:spPr>
          <p:txBody>
            <a:bodyPr lIns="50800" tIns="50800" rIns="50800" bIns="50800" rtlCol="0" anchor="ctr"/>
            <a:lstStyle/>
            <a:p>
              <a:pPr algn="ctr">
                <a:lnSpc>
                  <a:spcPts val="3220"/>
                </a:lnSpc>
              </a:pPr>
            </a:p>
          </p:txBody>
        </p:sp>
      </p:grpSp>
      <p:sp>
        <p:nvSpPr>
          <p:cNvPr id="18" name="Freeform 18"/>
          <p:cNvSpPr/>
          <p:nvPr/>
        </p:nvSpPr>
        <p:spPr>
          <a:xfrm rot="9997207">
            <a:off x="9910346" y="7854289"/>
            <a:ext cx="11029759" cy="6597802"/>
          </a:xfrm>
          <a:custGeom>
            <a:avLst/>
            <a:gdLst/>
            <a:ahLst/>
            <a:cxnLst/>
            <a:rect l="l" t="t" r="r" b="b"/>
            <a:pathLst>
              <a:path w="11029759" h="6597802">
                <a:moveTo>
                  <a:pt x="0" y="0"/>
                </a:moveTo>
                <a:lnTo>
                  <a:pt x="11029759" y="0"/>
                </a:lnTo>
                <a:lnTo>
                  <a:pt x="11029759" y="6597802"/>
                </a:lnTo>
                <a:lnTo>
                  <a:pt x="0" y="659780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19" name="Freeform 19"/>
          <p:cNvSpPr/>
          <p:nvPr/>
        </p:nvSpPr>
        <p:spPr>
          <a:xfrm flipV="1">
            <a:off x="-2704878" y="8007335"/>
            <a:ext cx="5847907" cy="4114800"/>
          </a:xfrm>
          <a:custGeom>
            <a:avLst/>
            <a:gdLst/>
            <a:ahLst/>
            <a:cxnLst/>
            <a:rect l="l" t="t" r="r" b="b"/>
            <a:pathLst>
              <a:path w="5847907" h="4114800">
                <a:moveTo>
                  <a:pt x="0" y="4114800"/>
                </a:moveTo>
                <a:lnTo>
                  <a:pt x="5847906" y="4114800"/>
                </a:lnTo>
                <a:lnTo>
                  <a:pt x="5847906" y="0"/>
                </a:lnTo>
                <a:lnTo>
                  <a:pt x="0" y="0"/>
                </a:lnTo>
                <a:lnTo>
                  <a:pt x="0" y="411480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22" name="Group 22"/>
          <p:cNvGrpSpPr/>
          <p:nvPr/>
        </p:nvGrpSpPr>
        <p:grpSpPr>
          <a:xfrm rot="0">
            <a:off x="9634954" y="6329733"/>
            <a:ext cx="2225471" cy="651714"/>
            <a:chOff x="0" y="0"/>
            <a:chExt cx="586132" cy="171645"/>
          </a:xfrm>
        </p:grpSpPr>
        <p:sp>
          <p:nvSpPr>
            <p:cNvPr id="23" name="Freeform 23"/>
            <p:cNvSpPr/>
            <p:nvPr/>
          </p:nvSpPr>
          <p:spPr>
            <a:xfrm>
              <a:off x="0" y="0"/>
              <a:ext cx="586132" cy="171645"/>
            </a:xfrm>
            <a:custGeom>
              <a:avLst/>
              <a:gdLst/>
              <a:ahLst/>
              <a:cxnLst/>
              <a:rect l="l" t="t" r="r" b="b"/>
              <a:pathLst>
                <a:path w="586132" h="171645">
                  <a:moveTo>
                    <a:pt x="85822" y="0"/>
                  </a:moveTo>
                  <a:lnTo>
                    <a:pt x="500310" y="0"/>
                  </a:lnTo>
                  <a:cubicBezTo>
                    <a:pt x="547708" y="0"/>
                    <a:pt x="586132" y="38424"/>
                    <a:pt x="586132" y="85822"/>
                  </a:cubicBezTo>
                  <a:lnTo>
                    <a:pt x="586132" y="85822"/>
                  </a:lnTo>
                  <a:cubicBezTo>
                    <a:pt x="586132" y="133221"/>
                    <a:pt x="547708" y="171645"/>
                    <a:pt x="500310" y="171645"/>
                  </a:cubicBezTo>
                  <a:lnTo>
                    <a:pt x="85822" y="171645"/>
                  </a:lnTo>
                  <a:cubicBezTo>
                    <a:pt x="38424" y="171645"/>
                    <a:pt x="0" y="133221"/>
                    <a:pt x="0" y="85822"/>
                  </a:cubicBezTo>
                  <a:lnTo>
                    <a:pt x="0" y="85822"/>
                  </a:lnTo>
                  <a:cubicBezTo>
                    <a:pt x="0" y="38424"/>
                    <a:pt x="38424" y="0"/>
                    <a:pt x="85822" y="0"/>
                  </a:cubicBezTo>
                  <a:close/>
                </a:path>
              </a:pathLst>
            </a:custGeom>
            <a:solidFill>
              <a:srgbClr val="F47D0E"/>
            </a:solidFill>
            <a:ln cap="rnd">
              <a:noFill/>
              <a:prstDash val="solid"/>
              <a:round/>
            </a:ln>
          </p:spPr>
        </p:sp>
        <p:sp>
          <p:nvSpPr>
            <p:cNvPr id="24" name="TextBox 24"/>
            <p:cNvSpPr txBox="1"/>
            <p:nvPr/>
          </p:nvSpPr>
          <p:spPr>
            <a:xfrm>
              <a:off x="0" y="9525"/>
              <a:ext cx="586132" cy="162120"/>
            </a:xfrm>
            <a:prstGeom prst="rect">
              <a:avLst/>
            </a:prstGeom>
          </p:spPr>
          <p:txBody>
            <a:bodyPr lIns="50800" tIns="50800" rIns="50800" bIns="50800" rtlCol="0" anchor="ctr"/>
            <a:lstStyle/>
            <a:p>
              <a:pPr algn="ctr">
                <a:lnSpc>
                  <a:spcPts val="2990"/>
                </a:lnSpc>
              </a:pPr>
            </a:p>
          </p:txBody>
        </p:sp>
      </p:grpSp>
      <p:sp>
        <p:nvSpPr>
          <p:cNvPr id="25" name="Freeform 25"/>
          <p:cNvSpPr/>
          <p:nvPr/>
        </p:nvSpPr>
        <p:spPr>
          <a:xfrm>
            <a:off x="9791108" y="7308740"/>
            <a:ext cx="388665" cy="388665"/>
          </a:xfrm>
          <a:custGeom>
            <a:avLst/>
            <a:gdLst/>
            <a:ahLst/>
            <a:cxnLst/>
            <a:rect l="l" t="t" r="r" b="b"/>
            <a:pathLst>
              <a:path w="388665" h="388665">
                <a:moveTo>
                  <a:pt x="0" y="0"/>
                </a:moveTo>
                <a:lnTo>
                  <a:pt x="388664" y="0"/>
                </a:lnTo>
                <a:lnTo>
                  <a:pt x="388664" y="388665"/>
                </a:lnTo>
                <a:lnTo>
                  <a:pt x="0" y="3886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20" name="Group 19"/>
          <p:cNvGrpSpPr/>
          <p:nvPr/>
        </p:nvGrpSpPr>
        <p:grpSpPr>
          <a:xfrm>
            <a:off x="9711055" y="9192895"/>
            <a:ext cx="4718685" cy="484505"/>
            <a:chOff x="15396" y="13225"/>
            <a:chExt cx="7431" cy="763"/>
          </a:xfrm>
        </p:grpSpPr>
        <p:sp>
          <p:nvSpPr>
            <p:cNvPr id="26" name="Freeform 26"/>
            <p:cNvSpPr/>
            <p:nvPr/>
          </p:nvSpPr>
          <p:spPr>
            <a:xfrm>
              <a:off x="15396" y="13330"/>
              <a:ext cx="658" cy="658"/>
            </a:xfrm>
            <a:custGeom>
              <a:avLst/>
              <a:gdLst/>
              <a:ahLst/>
              <a:cxnLst/>
              <a:rect l="l" t="t" r="r" b="b"/>
              <a:pathLst>
                <a:path w="417936" h="417936">
                  <a:moveTo>
                    <a:pt x="0" y="0"/>
                  </a:moveTo>
                  <a:lnTo>
                    <a:pt x="417936" y="0"/>
                  </a:lnTo>
                  <a:lnTo>
                    <a:pt x="417936" y="417936"/>
                  </a:lnTo>
                  <a:lnTo>
                    <a:pt x="0" y="4179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8" name="TextBox 28"/>
            <p:cNvSpPr txBox="1"/>
            <p:nvPr/>
          </p:nvSpPr>
          <p:spPr>
            <a:xfrm>
              <a:off x="16209" y="13225"/>
              <a:ext cx="6618" cy="677"/>
            </a:xfrm>
            <a:prstGeom prst="rect">
              <a:avLst/>
            </a:prstGeom>
          </p:spPr>
          <p:txBody>
            <a:bodyPr wrap="square" lIns="0" tIns="0" rIns="0" bIns="0" rtlCol="0" anchor="t">
              <a:spAutoFit/>
            </a:bodyPr>
            <a:lstStyle/>
            <a:p>
              <a:pPr marL="0" lvl="1" indent="0" algn="l">
                <a:lnSpc>
                  <a:spcPts val="3355"/>
                </a:lnSpc>
                <a:spcBef>
                  <a:spcPct val="0"/>
                </a:spcBef>
              </a:pPr>
              <a:r>
                <a:rPr lang="en-US" sz="2395" b="1" u="none" strike="noStrike">
                  <a:solidFill>
                    <a:srgbClr val="FFFFFF"/>
                  </a:solidFill>
                  <a:latin typeface="Poppins Medium" panose="00000600000000000000"/>
                  <a:ea typeface="Poppins Medium" panose="00000600000000000000"/>
                  <a:cs typeface="Poppins Medium" panose="00000600000000000000"/>
                  <a:sym typeface="Poppins Medium" panose="00000600000000000000"/>
                </a:rPr>
                <a:t>www.watticenergies.com</a:t>
              </a:r>
              <a:endParaRPr lang="en-US" sz="2395" b="1" u="none" strike="noStrike">
                <a:solidFill>
                  <a:srgbClr val="FFFFFF"/>
                </a:solidFill>
                <a:latin typeface="Poppins Medium" panose="00000600000000000000"/>
                <a:ea typeface="Poppins Medium" panose="00000600000000000000"/>
                <a:cs typeface="Poppins Medium" panose="00000600000000000000"/>
                <a:sym typeface="Poppins Medium" panose="00000600000000000000"/>
              </a:endParaRPr>
            </a:p>
          </p:txBody>
        </p:sp>
      </p:grpSp>
      <p:sp>
        <p:nvSpPr>
          <p:cNvPr id="29" name="TextBox 29"/>
          <p:cNvSpPr txBox="1"/>
          <p:nvPr/>
        </p:nvSpPr>
        <p:spPr>
          <a:xfrm>
            <a:off x="10292715" y="7242175"/>
            <a:ext cx="5203190" cy="429895"/>
          </a:xfrm>
          <a:prstGeom prst="rect">
            <a:avLst/>
          </a:prstGeom>
        </p:spPr>
        <p:txBody>
          <a:bodyPr wrap="square" lIns="0" tIns="0" rIns="0" bIns="0" rtlCol="0" anchor="t">
            <a:spAutoFit/>
          </a:bodyPr>
          <a:lstStyle/>
          <a:p>
            <a:pPr marL="0" lvl="1" indent="0" algn="l">
              <a:lnSpc>
                <a:spcPts val="3355"/>
              </a:lnSpc>
              <a:spcBef>
                <a:spcPct val="0"/>
              </a:spcBef>
            </a:pPr>
            <a:r>
              <a:rPr lang="en-US" sz="2395" b="1" u="none" strike="noStrike">
                <a:solidFill>
                  <a:srgbClr val="FFFFFF"/>
                </a:solidFill>
                <a:latin typeface="Poppins Medium" panose="00000600000000000000"/>
                <a:ea typeface="Poppins Medium" panose="00000600000000000000"/>
                <a:cs typeface="Poppins Medium" panose="00000600000000000000"/>
                <a:sym typeface="Poppins Medium" panose="00000600000000000000"/>
              </a:rPr>
              <a:t>07064247400, 09038775464</a:t>
            </a:r>
            <a:endParaRPr lang="en-US" sz="2395" b="1" u="none" strike="noStrike">
              <a:solidFill>
                <a:srgbClr val="FFFFFF"/>
              </a:solidFill>
              <a:latin typeface="Poppins Medium" panose="00000600000000000000"/>
              <a:ea typeface="Poppins Medium" panose="00000600000000000000"/>
              <a:cs typeface="Poppins Medium" panose="00000600000000000000"/>
              <a:sym typeface="Poppins Medium" panose="00000600000000000000"/>
            </a:endParaRPr>
          </a:p>
        </p:txBody>
      </p:sp>
      <p:grpSp>
        <p:nvGrpSpPr>
          <p:cNvPr id="21" name="Group 20"/>
          <p:cNvGrpSpPr/>
          <p:nvPr/>
        </p:nvGrpSpPr>
        <p:grpSpPr>
          <a:xfrm>
            <a:off x="9753600" y="8077835"/>
            <a:ext cx="5172075" cy="859790"/>
            <a:chOff x="20777" y="11405"/>
            <a:chExt cx="8145" cy="1354"/>
          </a:xfrm>
        </p:grpSpPr>
        <p:sp>
          <p:nvSpPr>
            <p:cNvPr id="27" name="Freeform 27"/>
            <p:cNvSpPr/>
            <p:nvPr/>
          </p:nvSpPr>
          <p:spPr>
            <a:xfrm>
              <a:off x="20777" y="11510"/>
              <a:ext cx="499" cy="704"/>
            </a:xfrm>
            <a:custGeom>
              <a:avLst/>
              <a:gdLst/>
              <a:ahLst/>
              <a:cxnLst/>
              <a:rect l="l" t="t" r="r" b="b"/>
              <a:pathLst>
                <a:path w="317111" h="447207">
                  <a:moveTo>
                    <a:pt x="0" y="0"/>
                  </a:moveTo>
                  <a:lnTo>
                    <a:pt x="317111" y="0"/>
                  </a:lnTo>
                  <a:lnTo>
                    <a:pt x="317111" y="447207"/>
                  </a:lnTo>
                  <a:lnTo>
                    <a:pt x="0" y="44720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30" name="TextBox 30"/>
            <p:cNvSpPr txBox="1"/>
            <p:nvPr/>
          </p:nvSpPr>
          <p:spPr>
            <a:xfrm>
              <a:off x="21556" y="11405"/>
              <a:ext cx="7367" cy="1355"/>
            </a:xfrm>
            <a:prstGeom prst="rect">
              <a:avLst/>
            </a:prstGeom>
          </p:spPr>
          <p:txBody>
            <a:bodyPr wrap="square" lIns="0" tIns="0" rIns="0" bIns="0" rtlCol="0" anchor="t">
              <a:spAutoFit/>
            </a:bodyPr>
            <a:lstStyle/>
            <a:p>
              <a:pPr marL="0" lvl="1" indent="0" algn="l">
                <a:lnSpc>
                  <a:spcPts val="3355"/>
                </a:lnSpc>
                <a:spcBef>
                  <a:spcPct val="0"/>
                </a:spcBef>
              </a:pPr>
              <a:r>
                <a:rPr lang="en-US" sz="2395" b="1" u="none" strike="noStrike">
                  <a:solidFill>
                    <a:srgbClr val="FFFFFF"/>
                  </a:solidFill>
                  <a:latin typeface="Poppins Medium" panose="00000600000000000000"/>
                  <a:ea typeface="Poppins Medium" panose="00000600000000000000"/>
                  <a:cs typeface="Poppins Medium" panose="00000600000000000000"/>
                  <a:sym typeface="Poppins Medium" panose="00000600000000000000"/>
                </a:rPr>
                <a:t>9, Badaru Street, Jakande, Lekki Peninsula II,  Lekki Lagos.</a:t>
              </a:r>
              <a:endParaRPr lang="en-US" sz="2395" b="1" u="none" strike="noStrike">
                <a:solidFill>
                  <a:srgbClr val="FFFFFF"/>
                </a:solidFill>
                <a:latin typeface="Poppins Medium" panose="00000600000000000000"/>
                <a:ea typeface="Poppins Medium" panose="00000600000000000000"/>
                <a:cs typeface="Poppins Medium" panose="00000600000000000000"/>
                <a:sym typeface="Poppins Medium" panose="00000600000000000000"/>
              </a:endParaRPr>
            </a:p>
          </p:txBody>
        </p:sp>
      </p:grpSp>
      <p:sp>
        <p:nvSpPr>
          <p:cNvPr id="31" name="TextBox 31"/>
          <p:cNvSpPr txBox="1"/>
          <p:nvPr/>
        </p:nvSpPr>
        <p:spPr>
          <a:xfrm>
            <a:off x="9109109" y="6461598"/>
            <a:ext cx="3277160" cy="388002"/>
          </a:xfrm>
          <a:prstGeom prst="rect">
            <a:avLst/>
          </a:prstGeom>
        </p:spPr>
        <p:txBody>
          <a:bodyPr lIns="0" tIns="0" rIns="0" bIns="0" rtlCol="0" anchor="t">
            <a:spAutoFit/>
          </a:bodyPr>
          <a:lstStyle/>
          <a:p>
            <a:pPr algn="ctr">
              <a:lnSpc>
                <a:spcPts val="2990"/>
              </a:lnSpc>
            </a:pPr>
            <a:r>
              <a:rPr lang="en-US" sz="2600" b="1" spc="-64">
                <a:solidFill>
                  <a:srgbClr val="FFFFFF"/>
                </a:solidFill>
                <a:latin typeface="Poppins Semi-Bold" panose="00000700000000000000"/>
                <a:ea typeface="Poppins Semi-Bold" panose="00000700000000000000"/>
                <a:cs typeface="Poppins Semi-Bold" panose="00000700000000000000"/>
                <a:sym typeface="Poppins Semi-Bold" panose="00000700000000000000"/>
              </a:rPr>
              <a:t>Contact Us</a:t>
            </a:r>
            <a:endParaRPr lang="en-US" sz="2600" b="1" spc="-64">
              <a:solidFill>
                <a:srgbClr val="FFFFFF"/>
              </a:solidFill>
              <a:latin typeface="Poppins Semi-Bold" panose="00000700000000000000"/>
              <a:ea typeface="Poppins Semi-Bold" panose="00000700000000000000"/>
              <a:cs typeface="Poppins Semi-Bold" panose="00000700000000000000"/>
              <a:sym typeface="Poppins Semi-Bold" panose="00000700000000000000"/>
            </a:endParaRPr>
          </a:p>
        </p:txBody>
      </p:sp>
      <p:sp>
        <p:nvSpPr>
          <p:cNvPr id="32" name="TextBox 32"/>
          <p:cNvSpPr txBox="1"/>
          <p:nvPr/>
        </p:nvSpPr>
        <p:spPr>
          <a:xfrm>
            <a:off x="10244554" y="3744013"/>
            <a:ext cx="5502631" cy="1045845"/>
          </a:xfrm>
          <a:prstGeom prst="rect">
            <a:avLst/>
          </a:prstGeom>
        </p:spPr>
        <p:txBody>
          <a:bodyPr lIns="0" tIns="0" rIns="0" bIns="0" rtlCol="0" anchor="t">
            <a:spAutoFit/>
          </a:bodyPr>
          <a:lstStyle/>
          <a:p>
            <a:pPr marL="0" lvl="0" indent="0" algn="just">
              <a:lnSpc>
                <a:spcPts val="8160"/>
              </a:lnSpc>
              <a:spcBef>
                <a:spcPct val="0"/>
              </a:spcBef>
            </a:pPr>
            <a:r>
              <a:rPr lang="en-US" sz="9600" b="1" u="none" strike="noStrike">
                <a:solidFill>
                  <a:srgbClr val="0B0A0A"/>
                </a:solidFill>
                <a:latin typeface="Calibri" panose="020F0502020204030204" charset="0"/>
                <a:ea typeface="Agrandir Bold" panose="00000800000000000000"/>
                <a:cs typeface="Calibri" panose="020F0502020204030204" charset="0"/>
                <a:sym typeface="Agrandir Bold" panose="00000800000000000000"/>
              </a:rPr>
              <a:t>Thank You</a:t>
            </a:r>
            <a:endParaRPr lang="en-US" sz="9600" b="1" u="none" strike="noStrike">
              <a:solidFill>
                <a:srgbClr val="0B0A0A"/>
              </a:solidFill>
              <a:latin typeface="Calibri" panose="020F0502020204030204" charset="0"/>
              <a:ea typeface="Agrandir Bold" panose="00000800000000000000"/>
              <a:cs typeface="Calibri" panose="020F0502020204030204" charset="0"/>
              <a:sym typeface="Agrandir Bold" panose="00000800000000000000"/>
            </a:endParaRPr>
          </a:p>
        </p:txBody>
      </p:sp>
      <p:sp>
        <p:nvSpPr>
          <p:cNvPr id="33" name="TextBox 33"/>
          <p:cNvSpPr txBox="1"/>
          <p:nvPr/>
        </p:nvSpPr>
        <p:spPr>
          <a:xfrm>
            <a:off x="9025255" y="1933575"/>
            <a:ext cx="8454390" cy="860425"/>
          </a:xfrm>
          <a:prstGeom prst="rect">
            <a:avLst/>
          </a:prstGeom>
        </p:spPr>
        <p:txBody>
          <a:bodyPr wrap="square" lIns="0" tIns="0" rIns="0" bIns="0" rtlCol="0" anchor="t">
            <a:spAutoFit/>
          </a:bodyPr>
          <a:lstStyle/>
          <a:p>
            <a:pPr marL="0" lvl="0" indent="0" algn="l">
              <a:lnSpc>
                <a:spcPts val="3355"/>
              </a:lnSpc>
              <a:spcBef>
                <a:spcPct val="0"/>
              </a:spcBef>
            </a:pPr>
            <a:r>
              <a:rPr lang="en-US" sz="2400" b="1" spc="-47">
                <a:solidFill>
                  <a:srgbClr val="0B0A0A"/>
                </a:solidFill>
                <a:latin typeface="Poppins Bold" panose="00000800000000000000"/>
                <a:ea typeface="Poppins Bold" panose="00000800000000000000"/>
                <a:cs typeface="Poppins Bold" panose="00000800000000000000"/>
                <a:sym typeface="Poppins Bold" panose="00000800000000000000"/>
              </a:rPr>
              <a:t>Let’s deploy solutions that improves your operational efficiency, increase profitability, and reduce cost.</a:t>
            </a:r>
            <a:endParaRPr lang="en-US" sz="2400" b="1" spc="-47">
              <a:solidFill>
                <a:srgbClr val="0B0A0A"/>
              </a:solidFill>
              <a:latin typeface="Poppins Bold" panose="00000800000000000000"/>
              <a:ea typeface="Poppins Bold" panose="00000800000000000000"/>
              <a:cs typeface="Poppins Bold" panose="00000800000000000000"/>
              <a:sym typeface="Poppins Bold" panose="00000800000000000000"/>
            </a:endParaRPr>
          </a:p>
        </p:txBody>
      </p:sp>
      <p:sp>
        <p:nvSpPr>
          <p:cNvPr id="34" name="Freeform 34"/>
          <p:cNvSpPr/>
          <p:nvPr/>
        </p:nvSpPr>
        <p:spPr>
          <a:xfrm flipH="1">
            <a:off x="15605565" y="-996894"/>
            <a:ext cx="5847907" cy="4114800"/>
          </a:xfrm>
          <a:custGeom>
            <a:avLst/>
            <a:gdLst/>
            <a:ahLst/>
            <a:cxnLst/>
            <a:rect l="l" t="t" r="r" b="b"/>
            <a:pathLst>
              <a:path w="5847907" h="4114800">
                <a:moveTo>
                  <a:pt x="5847907" y="0"/>
                </a:moveTo>
                <a:lnTo>
                  <a:pt x="0" y="0"/>
                </a:lnTo>
                <a:lnTo>
                  <a:pt x="0" y="4114800"/>
                </a:lnTo>
                <a:lnTo>
                  <a:pt x="5847907" y="4114800"/>
                </a:lnTo>
                <a:lnTo>
                  <a:pt x="5847907"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6" name="Freeform 36"/>
          <p:cNvSpPr/>
          <p:nvPr/>
        </p:nvSpPr>
        <p:spPr>
          <a:xfrm>
            <a:off x="2466314" y="9074529"/>
            <a:ext cx="2883512" cy="2883512"/>
          </a:xfrm>
          <a:custGeom>
            <a:avLst/>
            <a:gdLst/>
            <a:ahLst/>
            <a:cxnLst/>
            <a:rect l="l" t="t" r="r" b="b"/>
            <a:pathLst>
              <a:path w="2883512" h="2883512">
                <a:moveTo>
                  <a:pt x="0" y="0"/>
                </a:moveTo>
                <a:lnTo>
                  <a:pt x="2883512" y="0"/>
                </a:lnTo>
                <a:lnTo>
                  <a:pt x="2883512" y="2883512"/>
                </a:lnTo>
                <a:lnTo>
                  <a:pt x="0" y="288351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pic>
        <p:nvPicPr>
          <p:cNvPr id="40" name="Picture 39" descr="watttis 2"/>
          <p:cNvPicPr>
            <a:picLocks noChangeAspect="1"/>
          </p:cNvPicPr>
          <p:nvPr/>
        </p:nvPicPr>
        <p:blipFill>
          <a:blip r:embed="rId13"/>
          <a:srcRect l="15461" t="19245" r="19729" b="44947"/>
          <a:stretch>
            <a:fillRect/>
          </a:stretch>
        </p:blipFill>
        <p:spPr>
          <a:xfrm>
            <a:off x="11426825" y="190500"/>
            <a:ext cx="3206750" cy="1771015"/>
          </a:xfrm>
          <a:prstGeom prst="rect">
            <a:avLst/>
          </a:prstGeom>
        </p:spPr>
      </p:pic>
      <p:grpSp>
        <p:nvGrpSpPr>
          <p:cNvPr id="48" name="Group 47"/>
          <p:cNvGrpSpPr/>
          <p:nvPr/>
        </p:nvGrpSpPr>
        <p:grpSpPr>
          <a:xfrm>
            <a:off x="2286000" y="2705100"/>
            <a:ext cx="5626100" cy="5716270"/>
            <a:chOff x="1680" y="2220"/>
            <a:chExt cx="8860" cy="9002"/>
          </a:xfrm>
        </p:grpSpPr>
        <p:sp>
          <p:nvSpPr>
            <p:cNvPr id="47" name="Rectangles 46"/>
            <p:cNvSpPr/>
            <p:nvPr/>
          </p:nvSpPr>
          <p:spPr>
            <a:xfrm>
              <a:off x="1680" y="2220"/>
              <a:ext cx="8860" cy="9002"/>
            </a:xfrm>
            <a:prstGeom prst="rect">
              <a:avLst/>
            </a:prstGeom>
            <a:solidFill>
              <a:schemeClr val="accent6"/>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pic>
          <p:nvPicPr>
            <p:cNvPr id="46" name="Picture 45" descr="images - 2025-09-23T163054.809"/>
            <p:cNvPicPr>
              <a:picLocks noChangeAspect="1"/>
            </p:cNvPicPr>
            <p:nvPr/>
          </p:nvPicPr>
          <p:blipFill>
            <a:blip r:embed="rId14"/>
            <a:srcRect t="11632" b="5149"/>
            <a:stretch>
              <a:fillRect/>
            </a:stretch>
          </p:blipFill>
          <p:spPr>
            <a:xfrm>
              <a:off x="1814" y="2340"/>
              <a:ext cx="8590" cy="8760"/>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rot="0">
            <a:off x="-9892030" y="-462280"/>
            <a:ext cx="15575915" cy="7082155"/>
            <a:chOff x="0" y="0"/>
            <a:chExt cx="4528389" cy="1894945"/>
          </a:xfrm>
        </p:grpSpPr>
        <p:sp>
          <p:nvSpPr>
            <p:cNvPr id="6" name="Freeform 6"/>
            <p:cNvSpPr/>
            <p:nvPr/>
          </p:nvSpPr>
          <p:spPr>
            <a:xfrm>
              <a:off x="0" y="0"/>
              <a:ext cx="4528389" cy="1894945"/>
            </a:xfrm>
            <a:custGeom>
              <a:avLst/>
              <a:gdLst/>
              <a:ahLst/>
              <a:cxnLst/>
              <a:rect l="l" t="t" r="r" b="b"/>
              <a:pathLst>
                <a:path w="4528389" h="1894945">
                  <a:moveTo>
                    <a:pt x="13508" y="0"/>
                  </a:moveTo>
                  <a:lnTo>
                    <a:pt x="4514881" y="0"/>
                  </a:lnTo>
                  <a:cubicBezTo>
                    <a:pt x="4518463" y="0"/>
                    <a:pt x="4521899" y="1423"/>
                    <a:pt x="4524433" y="3956"/>
                  </a:cubicBezTo>
                  <a:cubicBezTo>
                    <a:pt x="4526966" y="6490"/>
                    <a:pt x="4528389" y="9926"/>
                    <a:pt x="4528389" y="13508"/>
                  </a:cubicBezTo>
                  <a:lnTo>
                    <a:pt x="4528389" y="1881437"/>
                  </a:lnTo>
                  <a:cubicBezTo>
                    <a:pt x="4528389" y="1888897"/>
                    <a:pt x="4522341" y="1894945"/>
                    <a:pt x="4514881" y="1894945"/>
                  </a:cubicBezTo>
                  <a:lnTo>
                    <a:pt x="13508" y="1894945"/>
                  </a:lnTo>
                  <a:cubicBezTo>
                    <a:pt x="9926" y="1894945"/>
                    <a:pt x="6490" y="1893522"/>
                    <a:pt x="3956" y="1890988"/>
                  </a:cubicBezTo>
                  <a:cubicBezTo>
                    <a:pt x="1423" y="1888455"/>
                    <a:pt x="0" y="1885019"/>
                    <a:pt x="0" y="1881437"/>
                  </a:cubicBezTo>
                  <a:lnTo>
                    <a:pt x="0" y="13508"/>
                  </a:lnTo>
                  <a:cubicBezTo>
                    <a:pt x="0" y="6048"/>
                    <a:pt x="6048" y="0"/>
                    <a:pt x="13508" y="0"/>
                  </a:cubicBezTo>
                  <a:close/>
                </a:path>
              </a:pathLst>
            </a:custGeom>
            <a:solidFill>
              <a:srgbClr val="1A4C79"/>
            </a:solidFill>
          </p:spPr>
        </p:sp>
        <p:sp>
          <p:nvSpPr>
            <p:cNvPr id="7" name="TextBox 7"/>
            <p:cNvSpPr txBox="1"/>
            <p:nvPr/>
          </p:nvSpPr>
          <p:spPr>
            <a:xfrm>
              <a:off x="0" y="-57150"/>
              <a:ext cx="4528389" cy="1952095"/>
            </a:xfrm>
            <a:prstGeom prst="rect">
              <a:avLst/>
            </a:prstGeom>
          </p:spPr>
          <p:txBody>
            <a:bodyPr lIns="50800" tIns="50800" rIns="50800" bIns="50800" rtlCol="0" anchor="ctr"/>
            <a:lstStyle/>
            <a:p>
              <a:pPr algn="ctr">
                <a:lnSpc>
                  <a:spcPts val="3220"/>
                </a:lnSpc>
              </a:pPr>
            </a:p>
          </p:txBody>
        </p:sp>
      </p:grpSp>
      <p:grpSp>
        <p:nvGrpSpPr>
          <p:cNvPr id="8" name="Group 8"/>
          <p:cNvGrpSpPr/>
          <p:nvPr/>
        </p:nvGrpSpPr>
        <p:grpSpPr>
          <a:xfrm rot="-7899305">
            <a:off x="-1109177" y="-4625660"/>
            <a:ext cx="6130971" cy="10985834"/>
            <a:chOff x="0" y="0"/>
            <a:chExt cx="1614741" cy="2893388"/>
          </a:xfrm>
        </p:grpSpPr>
        <p:sp>
          <p:nvSpPr>
            <p:cNvPr id="9" name="Freeform 9"/>
            <p:cNvSpPr/>
            <p:nvPr/>
          </p:nvSpPr>
          <p:spPr>
            <a:xfrm>
              <a:off x="0" y="0"/>
              <a:ext cx="1614741" cy="2893388"/>
            </a:xfrm>
            <a:custGeom>
              <a:avLst/>
              <a:gdLst/>
              <a:ahLst/>
              <a:cxnLst/>
              <a:rect l="l" t="t" r="r" b="b"/>
              <a:pathLst>
                <a:path w="1614741" h="2893388">
                  <a:moveTo>
                    <a:pt x="37883" y="0"/>
                  </a:moveTo>
                  <a:lnTo>
                    <a:pt x="1576859" y="0"/>
                  </a:lnTo>
                  <a:cubicBezTo>
                    <a:pt x="1597781" y="0"/>
                    <a:pt x="1614741" y="16961"/>
                    <a:pt x="1614741" y="37883"/>
                  </a:cubicBezTo>
                  <a:lnTo>
                    <a:pt x="1614741" y="2855506"/>
                  </a:lnTo>
                  <a:cubicBezTo>
                    <a:pt x="1614741" y="2865553"/>
                    <a:pt x="1610750" y="2875188"/>
                    <a:pt x="1603646" y="2882293"/>
                  </a:cubicBezTo>
                  <a:cubicBezTo>
                    <a:pt x="1596541" y="2889397"/>
                    <a:pt x="1586906" y="2893388"/>
                    <a:pt x="1576859" y="2893388"/>
                  </a:cubicBezTo>
                  <a:lnTo>
                    <a:pt x="37883" y="2893388"/>
                  </a:lnTo>
                  <a:cubicBezTo>
                    <a:pt x="27836" y="2893388"/>
                    <a:pt x="18200" y="2889397"/>
                    <a:pt x="11096" y="2882293"/>
                  </a:cubicBezTo>
                  <a:cubicBezTo>
                    <a:pt x="3991" y="2875188"/>
                    <a:pt x="0" y="2865553"/>
                    <a:pt x="0" y="2855506"/>
                  </a:cubicBezTo>
                  <a:lnTo>
                    <a:pt x="0" y="37883"/>
                  </a:lnTo>
                  <a:cubicBezTo>
                    <a:pt x="0" y="27836"/>
                    <a:pt x="3991" y="18200"/>
                    <a:pt x="11096" y="11096"/>
                  </a:cubicBezTo>
                  <a:cubicBezTo>
                    <a:pt x="18200" y="3991"/>
                    <a:pt x="27836" y="0"/>
                    <a:pt x="37883" y="0"/>
                  </a:cubicBezTo>
                  <a:close/>
                </a:path>
              </a:pathLst>
            </a:custGeom>
            <a:gradFill rotWithShape="1">
              <a:gsLst>
                <a:gs pos="0">
                  <a:srgbClr val="1A4C79">
                    <a:alpha val="0"/>
                  </a:srgbClr>
                </a:gs>
                <a:gs pos="50000">
                  <a:srgbClr val="12385C">
                    <a:alpha val="100000"/>
                  </a:srgbClr>
                </a:gs>
                <a:gs pos="100000">
                  <a:srgbClr val="082948">
                    <a:alpha val="100000"/>
                  </a:srgbClr>
                </a:gs>
              </a:gsLst>
              <a:lin ang="0"/>
            </a:gradFill>
          </p:spPr>
        </p:sp>
        <p:sp>
          <p:nvSpPr>
            <p:cNvPr id="10" name="TextBox 10"/>
            <p:cNvSpPr txBox="1"/>
            <p:nvPr/>
          </p:nvSpPr>
          <p:spPr>
            <a:xfrm>
              <a:off x="0" y="-57150"/>
              <a:ext cx="1614741" cy="2950538"/>
            </a:xfrm>
            <a:prstGeom prst="rect">
              <a:avLst/>
            </a:prstGeom>
          </p:spPr>
          <p:txBody>
            <a:bodyPr lIns="50800" tIns="50800" rIns="50800" bIns="50800" rtlCol="0" anchor="ctr"/>
            <a:lstStyle/>
            <a:p>
              <a:pPr algn="ctr">
                <a:lnSpc>
                  <a:spcPts val="3220"/>
                </a:lnSpc>
              </a:pPr>
            </a:p>
          </p:txBody>
        </p:sp>
      </p:grpSp>
      <p:grpSp>
        <p:nvGrpSpPr>
          <p:cNvPr id="11" name="Group 11"/>
          <p:cNvGrpSpPr/>
          <p:nvPr/>
        </p:nvGrpSpPr>
        <p:grpSpPr>
          <a:xfrm rot="3307265">
            <a:off x="13865150" y="7850429"/>
            <a:ext cx="6660738" cy="7895176"/>
            <a:chOff x="0" y="0"/>
            <a:chExt cx="1754269" cy="2079388"/>
          </a:xfrm>
        </p:grpSpPr>
        <p:sp>
          <p:nvSpPr>
            <p:cNvPr id="12" name="Freeform 12"/>
            <p:cNvSpPr/>
            <p:nvPr/>
          </p:nvSpPr>
          <p:spPr>
            <a:xfrm>
              <a:off x="0" y="0"/>
              <a:ext cx="1754269" cy="2079388"/>
            </a:xfrm>
            <a:custGeom>
              <a:avLst/>
              <a:gdLst/>
              <a:ahLst/>
              <a:cxnLst/>
              <a:rect l="l" t="t" r="r" b="b"/>
              <a:pathLst>
                <a:path w="1754269" h="2079388">
                  <a:moveTo>
                    <a:pt x="34870" y="0"/>
                  </a:moveTo>
                  <a:lnTo>
                    <a:pt x="1719399" y="0"/>
                  </a:lnTo>
                  <a:cubicBezTo>
                    <a:pt x="1738657" y="0"/>
                    <a:pt x="1754269" y="15612"/>
                    <a:pt x="1754269" y="34870"/>
                  </a:cubicBezTo>
                  <a:lnTo>
                    <a:pt x="1754269" y="2044518"/>
                  </a:lnTo>
                  <a:cubicBezTo>
                    <a:pt x="1754269" y="2063776"/>
                    <a:pt x="1738657" y="2079388"/>
                    <a:pt x="1719399" y="2079388"/>
                  </a:cubicBezTo>
                  <a:lnTo>
                    <a:pt x="34870" y="2079388"/>
                  </a:lnTo>
                  <a:cubicBezTo>
                    <a:pt x="15612" y="2079388"/>
                    <a:pt x="0" y="2063776"/>
                    <a:pt x="0" y="2044518"/>
                  </a:cubicBezTo>
                  <a:lnTo>
                    <a:pt x="0" y="34870"/>
                  </a:lnTo>
                  <a:cubicBezTo>
                    <a:pt x="0" y="15612"/>
                    <a:pt x="15612" y="0"/>
                    <a:pt x="34870" y="0"/>
                  </a:cubicBezTo>
                  <a:close/>
                </a:path>
              </a:pathLst>
            </a:custGeom>
            <a:gradFill rotWithShape="1">
              <a:gsLst>
                <a:gs pos="0">
                  <a:srgbClr val="1A4C79">
                    <a:alpha val="0"/>
                  </a:srgbClr>
                </a:gs>
                <a:gs pos="50000">
                  <a:srgbClr val="12385C">
                    <a:alpha val="100000"/>
                  </a:srgbClr>
                </a:gs>
                <a:gs pos="100000">
                  <a:srgbClr val="082948">
                    <a:alpha val="100000"/>
                  </a:srgbClr>
                </a:gs>
              </a:gsLst>
              <a:lin ang="0"/>
            </a:gradFill>
          </p:spPr>
        </p:sp>
        <p:sp>
          <p:nvSpPr>
            <p:cNvPr id="13" name="TextBox 13"/>
            <p:cNvSpPr txBox="1"/>
            <p:nvPr/>
          </p:nvSpPr>
          <p:spPr>
            <a:xfrm>
              <a:off x="0" y="-57150"/>
              <a:ext cx="1754269" cy="2136538"/>
            </a:xfrm>
            <a:prstGeom prst="rect">
              <a:avLst/>
            </a:prstGeom>
          </p:spPr>
          <p:txBody>
            <a:bodyPr lIns="50800" tIns="50800" rIns="50800" bIns="50800" rtlCol="0" anchor="ctr"/>
            <a:lstStyle/>
            <a:p>
              <a:pPr algn="ctr">
                <a:lnSpc>
                  <a:spcPts val="3220"/>
                </a:lnSpc>
              </a:pPr>
            </a:p>
          </p:txBody>
        </p:sp>
      </p:grpSp>
      <p:sp>
        <p:nvSpPr>
          <p:cNvPr id="14" name="Freeform 14"/>
          <p:cNvSpPr/>
          <p:nvPr/>
        </p:nvSpPr>
        <p:spPr>
          <a:xfrm rot="-5400000">
            <a:off x="-2506812" y="-446091"/>
            <a:ext cx="8859207" cy="5299416"/>
          </a:xfrm>
          <a:custGeom>
            <a:avLst/>
            <a:gdLst/>
            <a:ahLst/>
            <a:cxnLst/>
            <a:rect l="l" t="t" r="r" b="b"/>
            <a:pathLst>
              <a:path w="8859207" h="5299416">
                <a:moveTo>
                  <a:pt x="0" y="0"/>
                </a:moveTo>
                <a:lnTo>
                  <a:pt x="8859206" y="0"/>
                </a:lnTo>
                <a:lnTo>
                  <a:pt x="8859206" y="5299417"/>
                </a:lnTo>
                <a:lnTo>
                  <a:pt x="0" y="5299417"/>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17" name="Freeform 17"/>
          <p:cNvSpPr/>
          <p:nvPr/>
        </p:nvSpPr>
        <p:spPr>
          <a:xfrm>
            <a:off x="14760061" y="-1909493"/>
            <a:ext cx="4107319" cy="4114800"/>
          </a:xfrm>
          <a:custGeom>
            <a:avLst/>
            <a:gdLst/>
            <a:ahLst/>
            <a:cxnLst/>
            <a:rect l="l" t="t" r="r" b="b"/>
            <a:pathLst>
              <a:path w="4107319" h="4114800">
                <a:moveTo>
                  <a:pt x="0" y="0"/>
                </a:moveTo>
                <a:lnTo>
                  <a:pt x="4107319" y="0"/>
                </a:lnTo>
                <a:lnTo>
                  <a:pt x="4107319"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9" name="TextBox 19"/>
          <p:cNvSpPr txBox="1"/>
          <p:nvPr/>
        </p:nvSpPr>
        <p:spPr>
          <a:xfrm>
            <a:off x="892175" y="2271395"/>
            <a:ext cx="4766945" cy="871855"/>
          </a:xfrm>
          <a:prstGeom prst="rect">
            <a:avLst/>
          </a:prstGeom>
        </p:spPr>
        <p:txBody>
          <a:bodyPr wrap="square" lIns="0" tIns="0" rIns="0" bIns="0" rtlCol="0" anchor="t">
            <a:spAutoFit/>
          </a:bodyPr>
          <a:lstStyle/>
          <a:p>
            <a:pPr algn="l">
              <a:lnSpc>
                <a:spcPts val="6800"/>
              </a:lnSpc>
            </a:pPr>
            <a:r>
              <a:rPr lang="en-US" sz="6800" b="1">
                <a:solidFill>
                  <a:srgbClr val="FFFFFF"/>
                </a:solidFill>
                <a:latin typeface="Calibri" panose="020F0502020204030204" charset="0"/>
                <a:ea typeface="Agrandir Bold" panose="00000800000000000000"/>
                <a:cs typeface="Calibri" panose="020F0502020204030204" charset="0"/>
                <a:sym typeface="Agrandir Bold" panose="00000800000000000000"/>
              </a:rPr>
              <a:t>Who We Are</a:t>
            </a:r>
            <a:endParaRPr lang="en-US" sz="6800" b="1">
              <a:solidFill>
                <a:srgbClr val="FFFFFF"/>
              </a:solidFill>
              <a:latin typeface="Calibri" panose="020F0502020204030204" charset="0"/>
              <a:ea typeface="Agrandir Bold" panose="00000800000000000000"/>
              <a:cs typeface="Calibri" panose="020F0502020204030204" charset="0"/>
              <a:sym typeface="Agrandir Bold" panose="00000800000000000000"/>
            </a:endParaRPr>
          </a:p>
        </p:txBody>
      </p:sp>
      <p:sp>
        <p:nvSpPr>
          <p:cNvPr id="20" name="TextBox 20"/>
          <p:cNvSpPr txBox="1"/>
          <p:nvPr/>
        </p:nvSpPr>
        <p:spPr>
          <a:xfrm>
            <a:off x="7959725" y="2324100"/>
            <a:ext cx="9929495" cy="6822440"/>
          </a:xfrm>
          <a:prstGeom prst="rect">
            <a:avLst/>
          </a:prstGeom>
        </p:spPr>
        <p:txBody>
          <a:bodyPr wrap="square" lIns="0" tIns="0" rIns="0" bIns="0" rtlCol="0" anchor="t">
            <a:spAutoFit/>
          </a:bodyPr>
          <a:lstStyle/>
          <a:p>
            <a:pPr algn="l">
              <a:lnSpc>
                <a:spcPts val="2800"/>
              </a:lnSpc>
            </a:pPr>
            <a:r>
              <a:rPr lang="en-US" altLang="en-US" sz="2000" b="1">
                <a:solidFill>
                  <a:srgbClr val="000000"/>
                </a:solidFill>
                <a:latin typeface="Poppins" panose="00000500000000000000"/>
                <a:ea typeface="Poppins" panose="00000500000000000000"/>
                <a:cs typeface="Poppins" panose="00000500000000000000"/>
                <a:sym typeface="Poppins" panose="00000500000000000000"/>
              </a:rPr>
              <a:t>Wattic Energies</a:t>
            </a:r>
            <a:r>
              <a:rPr lang="en-US" altLang="en-US" sz="2000">
                <a:solidFill>
                  <a:srgbClr val="000000"/>
                </a:solidFill>
                <a:latin typeface="Poppins" panose="00000500000000000000"/>
                <a:ea typeface="Poppins" panose="00000500000000000000"/>
                <a:cs typeface="Poppins" panose="00000500000000000000"/>
                <a:sym typeface="Poppins" panose="00000500000000000000"/>
              </a:rPr>
              <a:t> is an indigenous innovative energy efficiency solutions company that is revolutionizing Africa’s energy consumption and monitoring experience. We deploy intelligent IoT technologies, energy saving solutions, advanced monitoring sensor technologies, and intuitive software solutions for real-time management and monitoring of energy resources. Our solutions are specially designed for the general business sector using energy, recidential facilities and the downstream oil &amp; gas industry.</a:t>
            </a:r>
            <a:endParaRPr lang="en-US" altLang="en-US" sz="2000">
              <a:solidFill>
                <a:srgbClr val="000000"/>
              </a:solidFill>
              <a:latin typeface="Poppins" panose="00000500000000000000"/>
              <a:ea typeface="Poppins" panose="00000500000000000000"/>
              <a:cs typeface="Poppins" panose="00000500000000000000"/>
              <a:sym typeface="Poppins" panose="00000500000000000000"/>
            </a:endParaRPr>
          </a:p>
          <a:p>
            <a:pPr algn="l">
              <a:lnSpc>
                <a:spcPts val="2800"/>
              </a:lnSpc>
            </a:pPr>
            <a:endParaRPr lang="en-US" altLang="en-US" sz="2000">
              <a:solidFill>
                <a:srgbClr val="000000"/>
              </a:solidFill>
              <a:latin typeface="Poppins" panose="00000500000000000000"/>
              <a:ea typeface="Poppins" panose="00000500000000000000"/>
              <a:cs typeface="Poppins" panose="00000500000000000000"/>
              <a:sym typeface="Poppins" panose="00000500000000000000"/>
            </a:endParaRPr>
          </a:p>
          <a:p>
            <a:pPr algn="l">
              <a:lnSpc>
                <a:spcPts val="2800"/>
              </a:lnSpc>
            </a:pPr>
            <a:r>
              <a:rPr lang="en-US" altLang="en-US" sz="2000">
                <a:solidFill>
                  <a:srgbClr val="000000"/>
                </a:solidFill>
                <a:latin typeface="Poppins" panose="00000500000000000000"/>
                <a:ea typeface="Poppins" panose="00000500000000000000"/>
                <a:cs typeface="Poppins" panose="00000500000000000000"/>
                <a:sym typeface="Poppins" panose="00000500000000000000"/>
              </a:rPr>
              <a:t>We are transforming how businesses and industries across all sector, together with residentials across Africa manage and reduce their energy consumption, track consumption, monitor petroleum products inventory (storage or on transit), and reduce operational cost. </a:t>
            </a:r>
            <a:endParaRPr lang="en-US" altLang="en-US" sz="2000">
              <a:solidFill>
                <a:srgbClr val="000000"/>
              </a:solidFill>
              <a:latin typeface="Poppins" panose="00000500000000000000"/>
              <a:ea typeface="Poppins" panose="00000500000000000000"/>
              <a:cs typeface="Poppins" panose="00000500000000000000"/>
              <a:sym typeface="Poppins" panose="00000500000000000000"/>
            </a:endParaRPr>
          </a:p>
          <a:p>
            <a:pPr algn="l">
              <a:lnSpc>
                <a:spcPts val="2800"/>
              </a:lnSpc>
            </a:pPr>
            <a:endParaRPr lang="en-US" altLang="en-US" sz="2000">
              <a:solidFill>
                <a:srgbClr val="000000"/>
              </a:solidFill>
              <a:latin typeface="Poppins" panose="00000500000000000000"/>
              <a:ea typeface="Poppins" panose="00000500000000000000"/>
              <a:cs typeface="Poppins" panose="00000500000000000000"/>
              <a:sym typeface="Poppins" panose="00000500000000000000"/>
            </a:endParaRPr>
          </a:p>
          <a:p>
            <a:pPr algn="l">
              <a:lnSpc>
                <a:spcPts val="2800"/>
              </a:lnSpc>
            </a:pPr>
            <a:r>
              <a:rPr lang="en-US" altLang="en-US" sz="2000">
                <a:solidFill>
                  <a:srgbClr val="000000"/>
                </a:solidFill>
                <a:latin typeface="Poppins" panose="00000500000000000000"/>
                <a:ea typeface="Poppins" panose="00000500000000000000"/>
                <a:cs typeface="Poppins" panose="00000500000000000000"/>
                <a:sym typeface="Poppins" panose="00000500000000000000"/>
              </a:rPr>
              <a:t>High energy costs, unreliable supply, national grid/diesel dependency, fuel theft or wastage, highway petroleum product theft, and environmental concerns are serious issues today. In the interception of all these concerns and needs is where Wattic Energy was founded, to bridge that inadequate  monitoring and high cost gap for every managers, directors, stakeholders and home owners.</a:t>
            </a:r>
            <a:endParaRPr lang="en-US" altLang="en-US" sz="2000">
              <a:solidFill>
                <a:srgbClr val="000000"/>
              </a:solidFill>
              <a:latin typeface="Poppins" panose="00000500000000000000"/>
              <a:ea typeface="Poppins" panose="00000500000000000000"/>
              <a:cs typeface="Poppins" panose="00000500000000000000"/>
              <a:sym typeface="Poppins" panose="00000500000000000000"/>
            </a:endParaRPr>
          </a:p>
        </p:txBody>
      </p:sp>
      <p:sp>
        <p:nvSpPr>
          <p:cNvPr id="22" name="Freeform 22"/>
          <p:cNvSpPr/>
          <p:nvPr/>
        </p:nvSpPr>
        <p:spPr>
          <a:xfrm rot="5400000" flipV="1">
            <a:off x="6823234" y="-1476929"/>
            <a:ext cx="4128129" cy="2904702"/>
          </a:xfrm>
          <a:custGeom>
            <a:avLst/>
            <a:gdLst/>
            <a:ahLst/>
            <a:cxnLst/>
            <a:rect l="l" t="t" r="r" b="b"/>
            <a:pathLst>
              <a:path w="4128129" h="2904702">
                <a:moveTo>
                  <a:pt x="0" y="2904702"/>
                </a:moveTo>
                <a:lnTo>
                  <a:pt x="4128129" y="2904702"/>
                </a:lnTo>
                <a:lnTo>
                  <a:pt x="4128129" y="0"/>
                </a:lnTo>
                <a:lnTo>
                  <a:pt x="0" y="0"/>
                </a:lnTo>
                <a:lnTo>
                  <a:pt x="0" y="2904702"/>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23" name="Group 23"/>
          <p:cNvGrpSpPr/>
          <p:nvPr/>
        </p:nvGrpSpPr>
        <p:grpSpPr>
          <a:xfrm rot="0">
            <a:off x="7391200" y="2388638"/>
            <a:ext cx="428721" cy="631375"/>
            <a:chOff x="0" y="0"/>
            <a:chExt cx="112914" cy="166288"/>
          </a:xfrm>
        </p:grpSpPr>
        <p:sp>
          <p:nvSpPr>
            <p:cNvPr id="24" name="Freeform 24"/>
            <p:cNvSpPr/>
            <p:nvPr/>
          </p:nvSpPr>
          <p:spPr>
            <a:xfrm>
              <a:off x="0" y="0"/>
              <a:ext cx="112914" cy="166288"/>
            </a:xfrm>
            <a:custGeom>
              <a:avLst/>
              <a:gdLst/>
              <a:ahLst/>
              <a:cxnLst/>
              <a:rect l="l" t="t" r="r" b="b"/>
              <a:pathLst>
                <a:path w="112914" h="166288">
                  <a:moveTo>
                    <a:pt x="0" y="0"/>
                  </a:moveTo>
                  <a:lnTo>
                    <a:pt x="112914" y="0"/>
                  </a:lnTo>
                  <a:lnTo>
                    <a:pt x="112914" y="166288"/>
                  </a:lnTo>
                  <a:lnTo>
                    <a:pt x="0" y="166288"/>
                  </a:lnTo>
                  <a:close/>
                </a:path>
              </a:pathLst>
            </a:custGeom>
            <a:solidFill>
              <a:srgbClr val="F47D0E"/>
            </a:solidFill>
          </p:spPr>
        </p:sp>
        <p:sp>
          <p:nvSpPr>
            <p:cNvPr id="25" name="TextBox 25"/>
            <p:cNvSpPr txBox="1"/>
            <p:nvPr/>
          </p:nvSpPr>
          <p:spPr>
            <a:xfrm>
              <a:off x="0" y="-57150"/>
              <a:ext cx="112914" cy="223438"/>
            </a:xfrm>
            <a:prstGeom prst="rect">
              <a:avLst/>
            </a:prstGeom>
          </p:spPr>
          <p:txBody>
            <a:bodyPr lIns="50800" tIns="50800" rIns="50800" bIns="50800" rtlCol="0" anchor="ctr"/>
            <a:lstStyle/>
            <a:p>
              <a:pPr algn="ctr">
                <a:lnSpc>
                  <a:spcPts val="3220"/>
                </a:lnSpc>
              </a:pPr>
            </a:p>
          </p:txBody>
        </p:sp>
      </p:grpSp>
      <p:sp>
        <p:nvSpPr>
          <p:cNvPr id="26" name="TextBox 13"/>
          <p:cNvSpPr txBox="1"/>
          <p:nvPr/>
        </p:nvSpPr>
        <p:spPr>
          <a:xfrm>
            <a:off x="13307695" y="9247505"/>
            <a:ext cx="4373880" cy="430530"/>
          </a:xfrm>
          <a:prstGeom prst="rect">
            <a:avLst/>
          </a:prstGeom>
        </p:spPr>
        <p:txBody>
          <a:bodyPr wrap="square" lIns="0" tIns="0" rIns="0" bIns="0" rtlCol="0" anchor="t">
            <a:spAutoFit/>
          </a:bodyPr>
          <a:p>
            <a:pPr algn="r">
              <a:lnSpc>
                <a:spcPts val="3360"/>
              </a:lnSpc>
            </a:pPr>
            <a:r>
              <a:rPr lang="en-US" sz="2400">
                <a:solidFill>
                  <a:srgbClr val="000000"/>
                </a:solidFill>
                <a:latin typeface="Poppins" panose="00000500000000000000"/>
                <a:ea typeface="Poppins" panose="00000500000000000000"/>
                <a:cs typeface="Poppins" panose="00000500000000000000"/>
                <a:sym typeface="Poppins" panose="00000500000000000000"/>
              </a:rPr>
              <a:t>www.watticenergies.com</a:t>
            </a:r>
            <a:endParaRPr lang="en-US" sz="2400">
              <a:solidFill>
                <a:srgbClr val="000000"/>
              </a:solidFill>
              <a:latin typeface="Poppins" panose="00000500000000000000"/>
              <a:ea typeface="Poppins" panose="00000500000000000000"/>
              <a:cs typeface="Poppins" panose="00000500000000000000"/>
              <a:sym typeface="Poppins" panose="00000500000000000000"/>
            </a:endParaRPr>
          </a:p>
        </p:txBody>
      </p:sp>
      <p:pic>
        <p:nvPicPr>
          <p:cNvPr id="27" name="Picture 26" descr="Screenshot_20250627_113652_Photos_2-removebg-preview"/>
          <p:cNvPicPr>
            <a:picLocks noChangeAspect="1"/>
          </p:cNvPicPr>
          <p:nvPr/>
        </p:nvPicPr>
        <p:blipFill>
          <a:blip r:embed="rId7"/>
          <a:stretch>
            <a:fillRect/>
          </a:stretch>
        </p:blipFill>
        <p:spPr>
          <a:xfrm>
            <a:off x="2438400" y="-114300"/>
            <a:ext cx="3105150" cy="1937385"/>
          </a:xfrm>
          <a:prstGeom prst="rect">
            <a:avLst/>
          </a:prstGeom>
        </p:spPr>
      </p:pic>
      <p:pic>
        <p:nvPicPr>
          <p:cNvPr id="67" name="Picture 66" descr="fuel_monitoring_system__for_vehicles_and_storage"/>
          <p:cNvPicPr>
            <a:picLocks noChangeAspect="1"/>
          </p:cNvPicPr>
          <p:nvPr/>
        </p:nvPicPr>
        <p:blipFill>
          <a:blip r:embed="rId8"/>
          <a:stretch>
            <a:fillRect/>
          </a:stretch>
        </p:blipFill>
        <p:spPr>
          <a:xfrm>
            <a:off x="0" y="6755130"/>
            <a:ext cx="7799705" cy="345567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15201995" y="4215062"/>
            <a:ext cx="12057347" cy="6683387"/>
            <a:chOff x="0" y="0"/>
            <a:chExt cx="3175598" cy="1760234"/>
          </a:xfrm>
        </p:grpSpPr>
        <p:sp>
          <p:nvSpPr>
            <p:cNvPr id="3" name="Freeform 3"/>
            <p:cNvSpPr/>
            <p:nvPr/>
          </p:nvSpPr>
          <p:spPr>
            <a:xfrm>
              <a:off x="0" y="0"/>
              <a:ext cx="3175598" cy="1760234"/>
            </a:xfrm>
            <a:custGeom>
              <a:avLst/>
              <a:gdLst/>
              <a:ahLst/>
              <a:cxnLst/>
              <a:rect l="l" t="t" r="r" b="b"/>
              <a:pathLst>
                <a:path w="3175598" h="1760234">
                  <a:moveTo>
                    <a:pt x="19263" y="0"/>
                  </a:moveTo>
                  <a:lnTo>
                    <a:pt x="3156335" y="0"/>
                  </a:lnTo>
                  <a:cubicBezTo>
                    <a:pt x="3161444" y="0"/>
                    <a:pt x="3166343" y="2029"/>
                    <a:pt x="3169956" y="5642"/>
                  </a:cubicBezTo>
                  <a:cubicBezTo>
                    <a:pt x="3173568" y="9254"/>
                    <a:pt x="3175598" y="14154"/>
                    <a:pt x="3175598" y="19263"/>
                  </a:cubicBezTo>
                  <a:lnTo>
                    <a:pt x="3175598" y="1740971"/>
                  </a:lnTo>
                  <a:cubicBezTo>
                    <a:pt x="3175598" y="1751609"/>
                    <a:pt x="3166973" y="1760234"/>
                    <a:pt x="3156335" y="1760234"/>
                  </a:cubicBezTo>
                  <a:lnTo>
                    <a:pt x="19263" y="1760234"/>
                  </a:lnTo>
                  <a:cubicBezTo>
                    <a:pt x="8624" y="1760234"/>
                    <a:pt x="0" y="1751609"/>
                    <a:pt x="0" y="1740971"/>
                  </a:cubicBezTo>
                  <a:lnTo>
                    <a:pt x="0" y="19263"/>
                  </a:lnTo>
                  <a:cubicBezTo>
                    <a:pt x="0" y="8624"/>
                    <a:pt x="8624" y="0"/>
                    <a:pt x="19263" y="0"/>
                  </a:cubicBezTo>
                  <a:close/>
                </a:path>
              </a:pathLst>
            </a:custGeom>
            <a:solidFill>
              <a:srgbClr val="1A4C79"/>
            </a:solidFill>
          </p:spPr>
        </p:sp>
        <p:sp>
          <p:nvSpPr>
            <p:cNvPr id="4" name="TextBox 4"/>
            <p:cNvSpPr txBox="1"/>
            <p:nvPr/>
          </p:nvSpPr>
          <p:spPr>
            <a:xfrm>
              <a:off x="0" y="-57150"/>
              <a:ext cx="3175598" cy="1817384"/>
            </a:xfrm>
            <a:prstGeom prst="rect">
              <a:avLst/>
            </a:prstGeom>
          </p:spPr>
          <p:txBody>
            <a:bodyPr lIns="50800" tIns="50800" rIns="50800" bIns="50800" rtlCol="0" anchor="ctr"/>
            <a:lstStyle/>
            <a:p>
              <a:pPr algn="ctr">
                <a:lnSpc>
                  <a:spcPts val="3220"/>
                </a:lnSpc>
              </a:pPr>
            </a:p>
          </p:txBody>
        </p:sp>
      </p:grpSp>
      <p:grpSp>
        <p:nvGrpSpPr>
          <p:cNvPr id="5" name="Group 5"/>
          <p:cNvGrpSpPr/>
          <p:nvPr/>
        </p:nvGrpSpPr>
        <p:grpSpPr>
          <a:xfrm rot="0">
            <a:off x="-931959" y="-2449797"/>
            <a:ext cx="15523854" cy="6956995"/>
            <a:chOff x="0" y="0"/>
            <a:chExt cx="4088587" cy="1832295"/>
          </a:xfrm>
        </p:grpSpPr>
        <p:sp>
          <p:nvSpPr>
            <p:cNvPr id="6" name="Freeform 6"/>
            <p:cNvSpPr/>
            <p:nvPr/>
          </p:nvSpPr>
          <p:spPr>
            <a:xfrm>
              <a:off x="0" y="0"/>
              <a:ext cx="4088587" cy="1832295"/>
            </a:xfrm>
            <a:custGeom>
              <a:avLst/>
              <a:gdLst/>
              <a:ahLst/>
              <a:cxnLst/>
              <a:rect l="l" t="t" r="r" b="b"/>
              <a:pathLst>
                <a:path w="4088587" h="1832295">
                  <a:moveTo>
                    <a:pt x="14961" y="0"/>
                  </a:moveTo>
                  <a:lnTo>
                    <a:pt x="4073625" y="0"/>
                  </a:lnTo>
                  <a:cubicBezTo>
                    <a:pt x="4081888" y="0"/>
                    <a:pt x="4088587" y="6698"/>
                    <a:pt x="4088587" y="14961"/>
                  </a:cubicBezTo>
                  <a:lnTo>
                    <a:pt x="4088587" y="1817334"/>
                  </a:lnTo>
                  <a:cubicBezTo>
                    <a:pt x="4088587" y="1825597"/>
                    <a:pt x="4081888" y="1832295"/>
                    <a:pt x="4073625" y="1832295"/>
                  </a:cubicBezTo>
                  <a:lnTo>
                    <a:pt x="14961" y="1832295"/>
                  </a:lnTo>
                  <a:cubicBezTo>
                    <a:pt x="6698" y="1832295"/>
                    <a:pt x="0" y="1825597"/>
                    <a:pt x="0" y="1817334"/>
                  </a:cubicBezTo>
                  <a:lnTo>
                    <a:pt x="0" y="14961"/>
                  </a:lnTo>
                  <a:cubicBezTo>
                    <a:pt x="0" y="6698"/>
                    <a:pt x="6698" y="0"/>
                    <a:pt x="14961" y="0"/>
                  </a:cubicBezTo>
                  <a:close/>
                </a:path>
              </a:pathLst>
            </a:custGeom>
            <a:solidFill>
              <a:srgbClr val="1A4C79"/>
            </a:solidFill>
          </p:spPr>
        </p:sp>
        <p:sp>
          <p:nvSpPr>
            <p:cNvPr id="7" name="TextBox 7"/>
            <p:cNvSpPr txBox="1"/>
            <p:nvPr/>
          </p:nvSpPr>
          <p:spPr>
            <a:xfrm>
              <a:off x="0" y="-57150"/>
              <a:ext cx="4088587" cy="1889445"/>
            </a:xfrm>
            <a:prstGeom prst="rect">
              <a:avLst/>
            </a:prstGeom>
          </p:spPr>
          <p:txBody>
            <a:bodyPr lIns="50800" tIns="50800" rIns="50800" bIns="50800" rtlCol="0" anchor="ctr"/>
            <a:lstStyle/>
            <a:p>
              <a:pPr algn="ctr">
                <a:lnSpc>
                  <a:spcPts val="3220"/>
                </a:lnSpc>
              </a:pPr>
            </a:p>
          </p:txBody>
        </p:sp>
      </p:grpSp>
      <p:grpSp>
        <p:nvGrpSpPr>
          <p:cNvPr id="8" name="Group 8"/>
          <p:cNvGrpSpPr/>
          <p:nvPr/>
        </p:nvGrpSpPr>
        <p:grpSpPr>
          <a:xfrm rot="-6198439">
            <a:off x="1456421" y="-10622555"/>
            <a:ext cx="3834776" cy="22566377"/>
            <a:chOff x="0" y="0"/>
            <a:chExt cx="1009982" cy="5943408"/>
          </a:xfrm>
        </p:grpSpPr>
        <p:sp>
          <p:nvSpPr>
            <p:cNvPr id="9" name="Freeform 9"/>
            <p:cNvSpPr/>
            <p:nvPr/>
          </p:nvSpPr>
          <p:spPr>
            <a:xfrm>
              <a:off x="0" y="0"/>
              <a:ext cx="1009982" cy="5943408"/>
            </a:xfrm>
            <a:custGeom>
              <a:avLst/>
              <a:gdLst/>
              <a:ahLst/>
              <a:cxnLst/>
              <a:rect l="l" t="t" r="r" b="b"/>
              <a:pathLst>
                <a:path w="1009982" h="5943408">
                  <a:moveTo>
                    <a:pt x="60566" y="0"/>
                  </a:moveTo>
                  <a:lnTo>
                    <a:pt x="949416" y="0"/>
                  </a:lnTo>
                  <a:cubicBezTo>
                    <a:pt x="982866" y="0"/>
                    <a:pt x="1009982" y="27116"/>
                    <a:pt x="1009982" y="60566"/>
                  </a:cubicBezTo>
                  <a:lnTo>
                    <a:pt x="1009982" y="5882842"/>
                  </a:lnTo>
                  <a:cubicBezTo>
                    <a:pt x="1009982" y="5898905"/>
                    <a:pt x="1003601" y="5914310"/>
                    <a:pt x="992243" y="5925669"/>
                  </a:cubicBezTo>
                  <a:cubicBezTo>
                    <a:pt x="980884" y="5937027"/>
                    <a:pt x="965479" y="5943408"/>
                    <a:pt x="949416" y="5943408"/>
                  </a:cubicBezTo>
                  <a:lnTo>
                    <a:pt x="60566" y="5943408"/>
                  </a:lnTo>
                  <a:cubicBezTo>
                    <a:pt x="44503" y="5943408"/>
                    <a:pt x="29098" y="5937027"/>
                    <a:pt x="17739" y="5925669"/>
                  </a:cubicBezTo>
                  <a:cubicBezTo>
                    <a:pt x="6381" y="5914310"/>
                    <a:pt x="0" y="5898905"/>
                    <a:pt x="0" y="5882842"/>
                  </a:cubicBezTo>
                  <a:lnTo>
                    <a:pt x="0" y="60566"/>
                  </a:lnTo>
                  <a:cubicBezTo>
                    <a:pt x="0" y="44503"/>
                    <a:pt x="6381" y="29098"/>
                    <a:pt x="17739" y="17739"/>
                  </a:cubicBezTo>
                  <a:cubicBezTo>
                    <a:pt x="29098" y="6381"/>
                    <a:pt x="44503" y="0"/>
                    <a:pt x="60566" y="0"/>
                  </a:cubicBezTo>
                  <a:close/>
                </a:path>
              </a:pathLst>
            </a:custGeom>
            <a:gradFill rotWithShape="1">
              <a:gsLst>
                <a:gs pos="0">
                  <a:srgbClr val="1A4C79">
                    <a:alpha val="0"/>
                  </a:srgbClr>
                </a:gs>
                <a:gs pos="50000">
                  <a:srgbClr val="12385C">
                    <a:alpha val="100000"/>
                  </a:srgbClr>
                </a:gs>
                <a:gs pos="100000">
                  <a:srgbClr val="082948">
                    <a:alpha val="100000"/>
                  </a:srgbClr>
                </a:gs>
              </a:gsLst>
              <a:lin ang="0"/>
            </a:gradFill>
          </p:spPr>
        </p:sp>
        <p:sp>
          <p:nvSpPr>
            <p:cNvPr id="10" name="TextBox 10"/>
            <p:cNvSpPr txBox="1"/>
            <p:nvPr/>
          </p:nvSpPr>
          <p:spPr>
            <a:xfrm>
              <a:off x="0" y="-57150"/>
              <a:ext cx="1009982" cy="6000558"/>
            </a:xfrm>
            <a:prstGeom prst="rect">
              <a:avLst/>
            </a:prstGeom>
          </p:spPr>
          <p:txBody>
            <a:bodyPr lIns="50800" tIns="50800" rIns="50800" bIns="50800" rtlCol="0" anchor="ctr"/>
            <a:lstStyle/>
            <a:p>
              <a:pPr algn="ctr">
                <a:lnSpc>
                  <a:spcPts val="3220"/>
                </a:lnSpc>
              </a:pPr>
            </a:p>
          </p:txBody>
        </p:sp>
      </p:grpSp>
      <p:sp>
        <p:nvSpPr>
          <p:cNvPr id="11" name="Freeform 11"/>
          <p:cNvSpPr/>
          <p:nvPr/>
        </p:nvSpPr>
        <p:spPr>
          <a:xfrm rot="-196290">
            <a:off x="-445762" y="-1870455"/>
            <a:ext cx="10064134" cy="6020182"/>
          </a:xfrm>
          <a:custGeom>
            <a:avLst/>
            <a:gdLst/>
            <a:ahLst/>
            <a:cxnLst/>
            <a:rect l="l" t="t" r="r" b="b"/>
            <a:pathLst>
              <a:path w="10064134" h="6020182">
                <a:moveTo>
                  <a:pt x="0" y="0"/>
                </a:moveTo>
                <a:lnTo>
                  <a:pt x="10064134" y="0"/>
                </a:lnTo>
                <a:lnTo>
                  <a:pt x="10064134" y="6020182"/>
                </a:lnTo>
                <a:lnTo>
                  <a:pt x="0" y="602018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nvGrpSpPr>
          <p:cNvPr id="12" name="Group 12"/>
          <p:cNvGrpSpPr/>
          <p:nvPr/>
        </p:nvGrpSpPr>
        <p:grpSpPr>
          <a:xfrm rot="0">
            <a:off x="15061436" y="4215062"/>
            <a:ext cx="4935956" cy="7500678"/>
            <a:chOff x="0" y="0"/>
            <a:chExt cx="1300005" cy="1975487"/>
          </a:xfrm>
        </p:grpSpPr>
        <p:sp>
          <p:nvSpPr>
            <p:cNvPr id="13" name="Freeform 13"/>
            <p:cNvSpPr/>
            <p:nvPr/>
          </p:nvSpPr>
          <p:spPr>
            <a:xfrm>
              <a:off x="0" y="0"/>
              <a:ext cx="1300005" cy="1975487"/>
            </a:xfrm>
            <a:custGeom>
              <a:avLst/>
              <a:gdLst/>
              <a:ahLst/>
              <a:cxnLst/>
              <a:rect l="l" t="t" r="r" b="b"/>
              <a:pathLst>
                <a:path w="1300005" h="1975487">
                  <a:moveTo>
                    <a:pt x="47054" y="0"/>
                  </a:moveTo>
                  <a:lnTo>
                    <a:pt x="1252951" y="0"/>
                  </a:lnTo>
                  <a:cubicBezTo>
                    <a:pt x="1265430" y="0"/>
                    <a:pt x="1277399" y="4957"/>
                    <a:pt x="1286223" y="13782"/>
                  </a:cubicBezTo>
                  <a:cubicBezTo>
                    <a:pt x="1295047" y="22606"/>
                    <a:pt x="1300005" y="34575"/>
                    <a:pt x="1300005" y="47054"/>
                  </a:cubicBezTo>
                  <a:lnTo>
                    <a:pt x="1300005" y="1928433"/>
                  </a:lnTo>
                  <a:cubicBezTo>
                    <a:pt x="1300005" y="1940913"/>
                    <a:pt x="1295047" y="1952881"/>
                    <a:pt x="1286223" y="1961705"/>
                  </a:cubicBezTo>
                  <a:cubicBezTo>
                    <a:pt x="1277399" y="1970530"/>
                    <a:pt x="1265430" y="1975487"/>
                    <a:pt x="1252951" y="1975487"/>
                  </a:cubicBezTo>
                  <a:lnTo>
                    <a:pt x="47054" y="1975487"/>
                  </a:lnTo>
                  <a:cubicBezTo>
                    <a:pt x="21067" y="1975487"/>
                    <a:pt x="0" y="1954420"/>
                    <a:pt x="0" y="1928433"/>
                  </a:cubicBezTo>
                  <a:lnTo>
                    <a:pt x="0" y="47054"/>
                  </a:lnTo>
                  <a:cubicBezTo>
                    <a:pt x="0" y="34575"/>
                    <a:pt x="4957" y="22606"/>
                    <a:pt x="13782" y="13782"/>
                  </a:cubicBezTo>
                  <a:cubicBezTo>
                    <a:pt x="22606" y="4957"/>
                    <a:pt x="34575" y="0"/>
                    <a:pt x="47054" y="0"/>
                  </a:cubicBezTo>
                  <a:close/>
                </a:path>
              </a:pathLst>
            </a:custGeom>
            <a:gradFill rotWithShape="1">
              <a:gsLst>
                <a:gs pos="0">
                  <a:srgbClr val="1A4C79">
                    <a:alpha val="0"/>
                  </a:srgbClr>
                </a:gs>
                <a:gs pos="50000">
                  <a:srgbClr val="12385C">
                    <a:alpha val="100000"/>
                  </a:srgbClr>
                </a:gs>
                <a:gs pos="100000">
                  <a:srgbClr val="082948">
                    <a:alpha val="100000"/>
                  </a:srgbClr>
                </a:gs>
              </a:gsLst>
              <a:lin ang="0"/>
            </a:gradFill>
          </p:spPr>
        </p:sp>
        <p:sp>
          <p:nvSpPr>
            <p:cNvPr id="14" name="TextBox 14"/>
            <p:cNvSpPr txBox="1"/>
            <p:nvPr/>
          </p:nvSpPr>
          <p:spPr>
            <a:xfrm>
              <a:off x="0" y="-57150"/>
              <a:ext cx="1300005" cy="2032637"/>
            </a:xfrm>
            <a:prstGeom prst="rect">
              <a:avLst/>
            </a:prstGeom>
          </p:spPr>
          <p:txBody>
            <a:bodyPr lIns="50800" tIns="50800" rIns="50800" bIns="50800" rtlCol="0" anchor="ctr"/>
            <a:lstStyle/>
            <a:p>
              <a:pPr algn="ctr">
                <a:lnSpc>
                  <a:spcPts val="3220"/>
                </a:lnSpc>
              </a:pPr>
            </a:p>
          </p:txBody>
        </p:sp>
      </p:grpSp>
      <p:sp>
        <p:nvSpPr>
          <p:cNvPr id="15" name="Freeform 15"/>
          <p:cNvSpPr/>
          <p:nvPr/>
        </p:nvSpPr>
        <p:spPr>
          <a:xfrm rot="5802462">
            <a:off x="12972156" y="5970517"/>
            <a:ext cx="7600475" cy="4546466"/>
          </a:xfrm>
          <a:custGeom>
            <a:avLst/>
            <a:gdLst/>
            <a:ahLst/>
            <a:cxnLst/>
            <a:rect l="l" t="t" r="r" b="b"/>
            <a:pathLst>
              <a:path w="7600475" h="4546466">
                <a:moveTo>
                  <a:pt x="0" y="0"/>
                </a:moveTo>
                <a:lnTo>
                  <a:pt x="7600474" y="0"/>
                </a:lnTo>
                <a:lnTo>
                  <a:pt x="7600474" y="4546466"/>
                </a:lnTo>
                <a:lnTo>
                  <a:pt x="0" y="4546466"/>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16" name="Freeform 16"/>
          <p:cNvSpPr/>
          <p:nvPr/>
        </p:nvSpPr>
        <p:spPr>
          <a:xfrm flipV="1">
            <a:off x="-3952653" y="6108880"/>
            <a:ext cx="5847907" cy="4114800"/>
          </a:xfrm>
          <a:custGeom>
            <a:avLst/>
            <a:gdLst/>
            <a:ahLst/>
            <a:cxnLst/>
            <a:rect l="l" t="t" r="r" b="b"/>
            <a:pathLst>
              <a:path w="5847907" h="4114800">
                <a:moveTo>
                  <a:pt x="0" y="4114800"/>
                </a:moveTo>
                <a:lnTo>
                  <a:pt x="5847906" y="4114800"/>
                </a:lnTo>
                <a:lnTo>
                  <a:pt x="5847906" y="0"/>
                </a:lnTo>
                <a:lnTo>
                  <a:pt x="0" y="0"/>
                </a:lnTo>
                <a:lnTo>
                  <a:pt x="0" y="411480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4" name="TextBox 24"/>
          <p:cNvSpPr txBox="1"/>
          <p:nvPr/>
        </p:nvSpPr>
        <p:spPr>
          <a:xfrm>
            <a:off x="7155180" y="2613660"/>
            <a:ext cx="5964555" cy="958850"/>
          </a:xfrm>
          <a:prstGeom prst="rect">
            <a:avLst/>
          </a:prstGeom>
        </p:spPr>
        <p:txBody>
          <a:bodyPr wrap="square" lIns="0" tIns="0" rIns="0" bIns="0" rtlCol="0" anchor="t">
            <a:spAutoFit/>
          </a:bodyPr>
          <a:lstStyle/>
          <a:p>
            <a:pPr algn="l">
              <a:lnSpc>
                <a:spcPts val="7480"/>
              </a:lnSpc>
            </a:pPr>
            <a:r>
              <a:rPr lang="en-US" sz="6600" b="1">
                <a:solidFill>
                  <a:srgbClr val="FFFFFF"/>
                </a:solidFill>
                <a:latin typeface="Calibri" panose="020F0502020204030204" charset="0"/>
                <a:ea typeface="Agrandir Bold" panose="00000800000000000000"/>
                <a:cs typeface="Calibri" panose="020F0502020204030204" charset="0"/>
                <a:sym typeface="Agrandir Bold" panose="00000800000000000000"/>
              </a:rPr>
              <a:t>Our Identity</a:t>
            </a:r>
            <a:endParaRPr lang="en-US" sz="6600" b="1">
              <a:solidFill>
                <a:srgbClr val="FFFFFF"/>
              </a:solidFill>
              <a:latin typeface="Calibri" panose="020F0502020204030204" charset="0"/>
              <a:ea typeface="Agrandir Bold" panose="00000800000000000000"/>
              <a:cs typeface="Calibri" panose="020F0502020204030204" charset="0"/>
              <a:sym typeface="Agrandir Bold" panose="00000800000000000000"/>
            </a:endParaRPr>
          </a:p>
        </p:txBody>
      </p:sp>
      <p:sp>
        <p:nvSpPr>
          <p:cNvPr id="25" name="TextBox 25"/>
          <p:cNvSpPr txBox="1"/>
          <p:nvPr/>
        </p:nvSpPr>
        <p:spPr>
          <a:xfrm>
            <a:off x="7644130" y="5168900"/>
            <a:ext cx="7578090" cy="861695"/>
          </a:xfrm>
          <a:prstGeom prst="rect">
            <a:avLst/>
          </a:prstGeom>
        </p:spPr>
        <p:txBody>
          <a:bodyPr wrap="square" lIns="0" tIns="0" rIns="0" bIns="0" rtlCol="0" anchor="t">
            <a:spAutoFit/>
          </a:bodyPr>
          <a:lstStyle/>
          <a:p>
            <a:pPr algn="l">
              <a:lnSpc>
                <a:spcPts val="3360"/>
              </a:lnSpc>
            </a:pPr>
            <a:r>
              <a:rPr lang="en-US" altLang="en-US">
                <a:solidFill>
                  <a:srgbClr val="0B0A0A"/>
                </a:solidFill>
                <a:latin typeface="Poppins" panose="00000500000000000000"/>
                <a:ea typeface="Poppins" panose="00000500000000000000"/>
                <a:cs typeface="Poppins" panose="00000500000000000000"/>
                <a:sym typeface="Poppins" panose="00000500000000000000"/>
              </a:rPr>
              <a:t>To make energy efficient, transparent, monitorable, reliable, and clean energy the standard for all businesses and homes in Africa.</a:t>
            </a:r>
            <a:endParaRPr lang="en-US" altLang="en-US">
              <a:solidFill>
                <a:srgbClr val="0B0A0A"/>
              </a:solidFill>
              <a:latin typeface="Poppins" panose="00000500000000000000"/>
              <a:ea typeface="Poppins" panose="00000500000000000000"/>
              <a:cs typeface="Poppins" panose="00000500000000000000"/>
              <a:sym typeface="Poppins" panose="00000500000000000000"/>
            </a:endParaRPr>
          </a:p>
        </p:txBody>
      </p:sp>
      <p:sp>
        <p:nvSpPr>
          <p:cNvPr id="26" name="TextBox 26"/>
          <p:cNvSpPr txBox="1"/>
          <p:nvPr/>
        </p:nvSpPr>
        <p:spPr>
          <a:xfrm>
            <a:off x="7658100" y="6617335"/>
            <a:ext cx="7133590" cy="1292225"/>
          </a:xfrm>
          <a:prstGeom prst="rect">
            <a:avLst/>
          </a:prstGeom>
        </p:spPr>
        <p:txBody>
          <a:bodyPr wrap="square" lIns="0" tIns="0" rIns="0" bIns="0" rtlCol="0" anchor="t">
            <a:spAutoFit/>
          </a:bodyPr>
          <a:lstStyle/>
          <a:p>
            <a:pPr algn="l">
              <a:lnSpc>
                <a:spcPts val="3360"/>
              </a:lnSpc>
            </a:pPr>
            <a:r>
              <a:rPr lang="en-US" altLang="en-US">
                <a:solidFill>
                  <a:srgbClr val="0B0A0A"/>
                </a:solidFill>
                <a:latin typeface="Poppins" panose="00000500000000000000"/>
                <a:ea typeface="Poppins" panose="00000500000000000000"/>
                <a:cs typeface="Poppins" panose="00000500000000000000"/>
                <a:sym typeface="Poppins" panose="00000500000000000000"/>
              </a:rPr>
              <a:t>To deliver smart energy solutions that cut costs, boost reliability, reduce environmental footprint, and provide real-time intelligence in fuel and power usage.</a:t>
            </a:r>
            <a:endParaRPr lang="en-US" altLang="en-US">
              <a:solidFill>
                <a:srgbClr val="0B0A0A"/>
              </a:solidFill>
              <a:latin typeface="Poppins" panose="00000500000000000000"/>
              <a:ea typeface="Poppins" panose="00000500000000000000"/>
              <a:cs typeface="Poppins" panose="00000500000000000000"/>
              <a:sym typeface="Poppins" panose="00000500000000000000"/>
            </a:endParaRPr>
          </a:p>
        </p:txBody>
      </p:sp>
      <p:sp>
        <p:nvSpPr>
          <p:cNvPr id="27" name="TextBox 27"/>
          <p:cNvSpPr txBox="1"/>
          <p:nvPr/>
        </p:nvSpPr>
        <p:spPr>
          <a:xfrm>
            <a:off x="7391400" y="8439150"/>
            <a:ext cx="6905625" cy="861695"/>
          </a:xfrm>
          <a:prstGeom prst="rect">
            <a:avLst/>
          </a:prstGeom>
        </p:spPr>
        <p:txBody>
          <a:bodyPr wrap="square" lIns="0" tIns="0" rIns="0" bIns="0" rtlCol="0" anchor="t">
            <a:spAutoFit/>
          </a:bodyPr>
          <a:lstStyle/>
          <a:p>
            <a:pPr algn="ctr">
              <a:lnSpc>
                <a:spcPts val="3360"/>
              </a:lnSpc>
            </a:pPr>
            <a:r>
              <a:rPr lang="en-US" altLang="en-US">
                <a:solidFill>
                  <a:srgbClr val="0B0A0A"/>
                </a:solidFill>
                <a:latin typeface="Poppins" panose="00000500000000000000"/>
                <a:ea typeface="Poppins" panose="00000500000000000000"/>
                <a:cs typeface="Poppins" panose="00000500000000000000"/>
                <a:sym typeface="Poppins" panose="00000500000000000000"/>
              </a:rPr>
              <a:t> Innovation | Reliability | Transparency </a:t>
            </a:r>
            <a:endParaRPr lang="en-US" altLang="en-US">
              <a:solidFill>
                <a:srgbClr val="0B0A0A"/>
              </a:solidFill>
              <a:latin typeface="Poppins" panose="00000500000000000000"/>
              <a:ea typeface="Poppins" panose="00000500000000000000"/>
              <a:cs typeface="Poppins" panose="00000500000000000000"/>
              <a:sym typeface="Poppins" panose="00000500000000000000"/>
            </a:endParaRPr>
          </a:p>
          <a:p>
            <a:pPr algn="ctr">
              <a:lnSpc>
                <a:spcPts val="3360"/>
              </a:lnSpc>
            </a:pPr>
            <a:r>
              <a:rPr lang="en-US" altLang="en-US">
                <a:solidFill>
                  <a:srgbClr val="0B0A0A"/>
                </a:solidFill>
                <a:latin typeface="Poppins" panose="00000500000000000000"/>
                <a:ea typeface="Poppins" panose="00000500000000000000"/>
                <a:cs typeface="Poppins" panose="00000500000000000000"/>
                <a:sym typeface="Poppins" panose="00000500000000000000"/>
              </a:rPr>
              <a:t> customer-Centric  | Technology Leadership | sustainability</a:t>
            </a:r>
            <a:endParaRPr lang="en-US" altLang="en-US">
              <a:solidFill>
                <a:srgbClr val="0B0A0A"/>
              </a:solidFill>
              <a:latin typeface="Poppins" panose="00000500000000000000"/>
              <a:ea typeface="Poppins" panose="00000500000000000000"/>
              <a:cs typeface="Poppins" panose="00000500000000000000"/>
              <a:sym typeface="Poppins" panose="00000500000000000000"/>
            </a:endParaRPr>
          </a:p>
        </p:txBody>
      </p:sp>
      <p:sp>
        <p:nvSpPr>
          <p:cNvPr id="28" name="Freeform 28"/>
          <p:cNvSpPr/>
          <p:nvPr/>
        </p:nvSpPr>
        <p:spPr>
          <a:xfrm>
            <a:off x="15401519" y="-457560"/>
            <a:ext cx="3957158" cy="3964366"/>
          </a:xfrm>
          <a:custGeom>
            <a:avLst/>
            <a:gdLst/>
            <a:ahLst/>
            <a:cxnLst/>
            <a:rect l="l" t="t" r="r" b="b"/>
            <a:pathLst>
              <a:path w="3957158" h="3964366">
                <a:moveTo>
                  <a:pt x="0" y="0"/>
                </a:moveTo>
                <a:lnTo>
                  <a:pt x="3957159" y="0"/>
                </a:lnTo>
                <a:lnTo>
                  <a:pt x="3957159" y="3964366"/>
                </a:lnTo>
                <a:lnTo>
                  <a:pt x="0" y="396436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9" name="Freeform 29"/>
          <p:cNvSpPr/>
          <p:nvPr/>
        </p:nvSpPr>
        <p:spPr>
          <a:xfrm>
            <a:off x="5065756" y="9210116"/>
            <a:ext cx="2883512" cy="2883512"/>
          </a:xfrm>
          <a:custGeom>
            <a:avLst/>
            <a:gdLst/>
            <a:ahLst/>
            <a:cxnLst/>
            <a:rect l="l" t="t" r="r" b="b"/>
            <a:pathLst>
              <a:path w="2883512" h="2883512">
                <a:moveTo>
                  <a:pt x="0" y="0"/>
                </a:moveTo>
                <a:lnTo>
                  <a:pt x="2883511" y="0"/>
                </a:lnTo>
                <a:lnTo>
                  <a:pt x="2883511" y="2883511"/>
                </a:lnTo>
                <a:lnTo>
                  <a:pt x="0" y="28835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30" name="TextBox 24"/>
          <p:cNvSpPr txBox="1"/>
          <p:nvPr/>
        </p:nvSpPr>
        <p:spPr>
          <a:xfrm>
            <a:off x="7620000" y="4439285"/>
            <a:ext cx="2562225" cy="958850"/>
          </a:xfrm>
          <a:prstGeom prst="rect">
            <a:avLst/>
          </a:prstGeom>
        </p:spPr>
        <p:txBody>
          <a:bodyPr wrap="square" lIns="0" tIns="0" rIns="0" bIns="0" rtlCol="0" anchor="t">
            <a:spAutoFit/>
          </a:bodyPr>
          <a:p>
            <a:pPr algn="l">
              <a:lnSpc>
                <a:spcPts val="7480"/>
              </a:lnSpc>
            </a:pPr>
            <a:r>
              <a:rPr lang="en-US" sz="3200" b="1">
                <a:solidFill>
                  <a:schemeClr val="accent6">
                    <a:lumMod val="75000"/>
                  </a:schemeClr>
                </a:solidFill>
                <a:latin typeface="Calibri" panose="020F0502020204030204" charset="0"/>
                <a:ea typeface="Agrandir Bold" panose="00000800000000000000"/>
                <a:cs typeface="Calibri" panose="020F0502020204030204" charset="0"/>
                <a:sym typeface="Agrandir Bold" panose="00000800000000000000"/>
              </a:rPr>
              <a:t>Our Vision</a:t>
            </a:r>
            <a:endParaRPr lang="en-US" sz="3200" b="1">
              <a:solidFill>
                <a:schemeClr val="accent6">
                  <a:lumMod val="75000"/>
                </a:schemeClr>
              </a:solidFill>
              <a:latin typeface="Calibri" panose="020F0502020204030204" charset="0"/>
              <a:ea typeface="Agrandir Bold" panose="00000800000000000000"/>
              <a:cs typeface="Calibri" panose="020F0502020204030204" charset="0"/>
              <a:sym typeface="Agrandir Bold" panose="00000800000000000000"/>
            </a:endParaRPr>
          </a:p>
        </p:txBody>
      </p:sp>
      <p:sp>
        <p:nvSpPr>
          <p:cNvPr id="31" name="TextBox 24"/>
          <p:cNvSpPr txBox="1"/>
          <p:nvPr/>
        </p:nvSpPr>
        <p:spPr>
          <a:xfrm>
            <a:off x="7620000" y="5911850"/>
            <a:ext cx="3127375" cy="958850"/>
          </a:xfrm>
          <a:prstGeom prst="rect">
            <a:avLst/>
          </a:prstGeom>
        </p:spPr>
        <p:txBody>
          <a:bodyPr wrap="square" lIns="0" tIns="0" rIns="0" bIns="0" rtlCol="0" anchor="t">
            <a:spAutoFit/>
          </a:bodyPr>
          <a:p>
            <a:pPr algn="l">
              <a:lnSpc>
                <a:spcPts val="7480"/>
              </a:lnSpc>
            </a:pPr>
            <a:r>
              <a:rPr lang="en-US" sz="3200" b="1">
                <a:solidFill>
                  <a:schemeClr val="accent6">
                    <a:lumMod val="75000"/>
                  </a:schemeClr>
                </a:solidFill>
                <a:latin typeface="Calibri" panose="020F0502020204030204" charset="0"/>
                <a:ea typeface="Agrandir Bold" panose="00000800000000000000"/>
                <a:cs typeface="Calibri" panose="020F0502020204030204" charset="0"/>
                <a:sym typeface="Agrandir Bold" panose="00000800000000000000"/>
              </a:rPr>
              <a:t>Our Mission</a:t>
            </a:r>
            <a:endParaRPr lang="en-US" sz="3200" b="1">
              <a:solidFill>
                <a:schemeClr val="accent6">
                  <a:lumMod val="75000"/>
                </a:schemeClr>
              </a:solidFill>
              <a:latin typeface="Calibri" panose="020F0502020204030204" charset="0"/>
              <a:ea typeface="Agrandir Bold" panose="00000800000000000000"/>
              <a:cs typeface="Calibri" panose="020F0502020204030204" charset="0"/>
              <a:sym typeface="Agrandir Bold" panose="00000800000000000000"/>
            </a:endParaRPr>
          </a:p>
        </p:txBody>
      </p:sp>
      <p:sp>
        <p:nvSpPr>
          <p:cNvPr id="32" name="TextBox 24"/>
          <p:cNvSpPr txBox="1"/>
          <p:nvPr/>
        </p:nvSpPr>
        <p:spPr>
          <a:xfrm>
            <a:off x="7661275" y="7741920"/>
            <a:ext cx="3710305" cy="958850"/>
          </a:xfrm>
          <a:prstGeom prst="rect">
            <a:avLst/>
          </a:prstGeom>
        </p:spPr>
        <p:txBody>
          <a:bodyPr wrap="square" lIns="0" tIns="0" rIns="0" bIns="0" rtlCol="0" anchor="t">
            <a:spAutoFit/>
          </a:bodyPr>
          <a:p>
            <a:pPr algn="l">
              <a:lnSpc>
                <a:spcPts val="7480"/>
              </a:lnSpc>
            </a:pPr>
            <a:r>
              <a:rPr lang="en-US" sz="3200" b="1">
                <a:solidFill>
                  <a:schemeClr val="accent6">
                    <a:lumMod val="75000"/>
                  </a:schemeClr>
                </a:solidFill>
                <a:latin typeface="Calibri" panose="020F0502020204030204" charset="0"/>
                <a:ea typeface="Agrandir Bold" panose="00000800000000000000"/>
                <a:cs typeface="Calibri" panose="020F0502020204030204" charset="0"/>
                <a:sym typeface="Agrandir Bold" panose="00000800000000000000"/>
              </a:rPr>
              <a:t>Core Values</a:t>
            </a:r>
            <a:endParaRPr lang="en-US" sz="3200" b="1">
              <a:solidFill>
                <a:schemeClr val="accent6">
                  <a:lumMod val="75000"/>
                </a:schemeClr>
              </a:solidFill>
              <a:latin typeface="Calibri" panose="020F0502020204030204" charset="0"/>
              <a:ea typeface="Agrandir Bold" panose="00000800000000000000"/>
              <a:cs typeface="Calibri" panose="020F0502020204030204" charset="0"/>
              <a:sym typeface="Agrandir Bold" panose="00000800000000000000"/>
            </a:endParaRPr>
          </a:p>
        </p:txBody>
      </p:sp>
      <p:pic>
        <p:nvPicPr>
          <p:cNvPr id="33" name="Picture 32" descr="1645418803072-removebg-preview"/>
          <p:cNvPicPr>
            <a:picLocks noChangeAspect="1"/>
          </p:cNvPicPr>
          <p:nvPr/>
        </p:nvPicPr>
        <p:blipFill>
          <a:blip r:embed="rId9"/>
          <a:srcRect l="32710" t="16167" r="33398" b="18392"/>
          <a:stretch>
            <a:fillRect/>
          </a:stretch>
        </p:blipFill>
        <p:spPr>
          <a:xfrm>
            <a:off x="6324600" y="5981700"/>
            <a:ext cx="1219200" cy="1400810"/>
          </a:xfrm>
          <a:prstGeom prst="rect">
            <a:avLst/>
          </a:prstGeom>
        </p:spPr>
      </p:pic>
      <p:pic>
        <p:nvPicPr>
          <p:cNvPr id="34" name="Picture 33" descr="1645418803072-removebg-preview"/>
          <p:cNvPicPr>
            <a:picLocks noChangeAspect="1"/>
          </p:cNvPicPr>
          <p:nvPr/>
        </p:nvPicPr>
        <p:blipFill>
          <a:blip r:embed="rId9"/>
          <a:srcRect l="65455" t="18985" b="20498"/>
          <a:stretch>
            <a:fillRect/>
          </a:stretch>
        </p:blipFill>
        <p:spPr>
          <a:xfrm>
            <a:off x="6369685" y="7762875"/>
            <a:ext cx="1242695" cy="1295400"/>
          </a:xfrm>
          <a:prstGeom prst="rect">
            <a:avLst/>
          </a:prstGeom>
        </p:spPr>
      </p:pic>
      <p:pic>
        <p:nvPicPr>
          <p:cNvPr id="35" name="Picture 34" descr="1645418803072-removebg-preview"/>
          <p:cNvPicPr>
            <a:picLocks noChangeAspect="1"/>
          </p:cNvPicPr>
          <p:nvPr/>
        </p:nvPicPr>
        <p:blipFill>
          <a:blip r:embed="rId9"/>
          <a:srcRect t="20261" r="63989" b="19223"/>
          <a:stretch>
            <a:fillRect/>
          </a:stretch>
        </p:blipFill>
        <p:spPr>
          <a:xfrm>
            <a:off x="6324600" y="4675505"/>
            <a:ext cx="1295400" cy="1295400"/>
          </a:xfrm>
          <a:prstGeom prst="rect">
            <a:avLst/>
          </a:prstGeom>
        </p:spPr>
      </p:pic>
      <p:sp>
        <p:nvSpPr>
          <p:cNvPr id="37" name="Rectangles 36"/>
          <p:cNvSpPr/>
          <p:nvPr/>
        </p:nvSpPr>
        <p:spPr>
          <a:xfrm>
            <a:off x="1007745" y="1790700"/>
            <a:ext cx="5316855" cy="7419340"/>
          </a:xfrm>
          <a:prstGeom prst="rect">
            <a:avLst/>
          </a:prstGeom>
          <a:solidFill>
            <a:schemeClr val="accent6"/>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pic>
        <p:nvPicPr>
          <p:cNvPr id="36" name="Picture 35" descr="Energy-and-power-in-Africa-infographic"/>
          <p:cNvPicPr>
            <a:picLocks noChangeAspect="1"/>
          </p:cNvPicPr>
          <p:nvPr/>
        </p:nvPicPr>
        <p:blipFill>
          <a:blip r:embed="rId10"/>
          <a:srcRect t="4444" b="17778"/>
          <a:stretch>
            <a:fillRect/>
          </a:stretch>
        </p:blipFill>
        <p:spPr>
          <a:xfrm>
            <a:off x="1143000" y="1866900"/>
            <a:ext cx="5029835" cy="7207250"/>
          </a:xfrm>
          <a:prstGeom prst="rect">
            <a:avLst/>
          </a:prstGeom>
        </p:spPr>
      </p:pic>
      <p:pic>
        <p:nvPicPr>
          <p:cNvPr id="38" name="Picture 37" descr="watttis 2"/>
          <p:cNvPicPr>
            <a:picLocks noChangeAspect="1"/>
          </p:cNvPicPr>
          <p:nvPr/>
        </p:nvPicPr>
        <p:blipFill>
          <a:blip r:embed="rId11"/>
          <a:srcRect l="14684" t="19718" r="19729" b="44947"/>
          <a:stretch>
            <a:fillRect/>
          </a:stretch>
        </p:blipFill>
        <p:spPr>
          <a:xfrm>
            <a:off x="4800600" y="1943100"/>
            <a:ext cx="1287145" cy="69342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grpSp>
        <p:nvGrpSpPr>
          <p:cNvPr id="2" name="Group 2"/>
          <p:cNvGrpSpPr/>
          <p:nvPr/>
        </p:nvGrpSpPr>
        <p:grpSpPr>
          <a:xfrm rot="0">
            <a:off x="14220001" y="-373046"/>
            <a:ext cx="8265639" cy="7113893"/>
            <a:chOff x="0" y="0"/>
            <a:chExt cx="2176958" cy="1873618"/>
          </a:xfrm>
        </p:grpSpPr>
        <p:sp>
          <p:nvSpPr>
            <p:cNvPr id="3" name="Freeform 3"/>
            <p:cNvSpPr/>
            <p:nvPr/>
          </p:nvSpPr>
          <p:spPr>
            <a:xfrm>
              <a:off x="0" y="0"/>
              <a:ext cx="2176959" cy="1873618"/>
            </a:xfrm>
            <a:custGeom>
              <a:avLst/>
              <a:gdLst/>
              <a:ahLst/>
              <a:cxnLst/>
              <a:rect l="l" t="t" r="r" b="b"/>
              <a:pathLst>
                <a:path w="2176959" h="1873618">
                  <a:moveTo>
                    <a:pt x="28099" y="0"/>
                  </a:moveTo>
                  <a:lnTo>
                    <a:pt x="2148859" y="0"/>
                  </a:lnTo>
                  <a:cubicBezTo>
                    <a:pt x="2156312" y="0"/>
                    <a:pt x="2163459" y="2960"/>
                    <a:pt x="2168728" y="8230"/>
                  </a:cubicBezTo>
                  <a:cubicBezTo>
                    <a:pt x="2173998" y="13500"/>
                    <a:pt x="2176959" y="20647"/>
                    <a:pt x="2176959" y="28099"/>
                  </a:cubicBezTo>
                  <a:lnTo>
                    <a:pt x="2176959" y="1845519"/>
                  </a:lnTo>
                  <a:cubicBezTo>
                    <a:pt x="2176959" y="1861037"/>
                    <a:pt x="2164378" y="1873618"/>
                    <a:pt x="2148859" y="1873618"/>
                  </a:cubicBezTo>
                  <a:lnTo>
                    <a:pt x="28099" y="1873618"/>
                  </a:lnTo>
                  <a:cubicBezTo>
                    <a:pt x="20647" y="1873618"/>
                    <a:pt x="13500" y="1870657"/>
                    <a:pt x="8230" y="1865388"/>
                  </a:cubicBezTo>
                  <a:cubicBezTo>
                    <a:pt x="2960" y="1860118"/>
                    <a:pt x="0" y="1852971"/>
                    <a:pt x="0" y="1845519"/>
                  </a:cubicBezTo>
                  <a:lnTo>
                    <a:pt x="0" y="28099"/>
                  </a:lnTo>
                  <a:cubicBezTo>
                    <a:pt x="0" y="20647"/>
                    <a:pt x="2960" y="13500"/>
                    <a:pt x="8230" y="8230"/>
                  </a:cubicBezTo>
                  <a:cubicBezTo>
                    <a:pt x="13500" y="2960"/>
                    <a:pt x="20647" y="0"/>
                    <a:pt x="28099" y="0"/>
                  </a:cubicBezTo>
                  <a:close/>
                </a:path>
              </a:pathLst>
            </a:custGeom>
            <a:solidFill>
              <a:srgbClr val="1A4C79"/>
            </a:solidFill>
          </p:spPr>
        </p:sp>
        <p:sp>
          <p:nvSpPr>
            <p:cNvPr id="4" name="TextBox 4"/>
            <p:cNvSpPr txBox="1"/>
            <p:nvPr/>
          </p:nvSpPr>
          <p:spPr>
            <a:xfrm>
              <a:off x="0" y="-57150"/>
              <a:ext cx="2176958" cy="1930768"/>
            </a:xfrm>
            <a:prstGeom prst="rect">
              <a:avLst/>
            </a:prstGeom>
          </p:spPr>
          <p:txBody>
            <a:bodyPr lIns="50800" tIns="50800" rIns="50800" bIns="50800" rtlCol="0" anchor="ctr"/>
            <a:lstStyle/>
            <a:p>
              <a:pPr algn="ctr">
                <a:lnSpc>
                  <a:spcPts val="3220"/>
                </a:lnSpc>
              </a:pPr>
            </a:p>
          </p:txBody>
        </p:sp>
      </p:grpSp>
      <p:grpSp>
        <p:nvGrpSpPr>
          <p:cNvPr id="5" name="Group 5"/>
          <p:cNvGrpSpPr/>
          <p:nvPr/>
        </p:nvGrpSpPr>
        <p:grpSpPr>
          <a:xfrm rot="0">
            <a:off x="10404985" y="4861598"/>
            <a:ext cx="12057347" cy="6956995"/>
            <a:chOff x="0" y="0"/>
            <a:chExt cx="3175598" cy="1832295"/>
          </a:xfrm>
        </p:grpSpPr>
        <p:sp>
          <p:nvSpPr>
            <p:cNvPr id="6" name="Freeform 6"/>
            <p:cNvSpPr/>
            <p:nvPr/>
          </p:nvSpPr>
          <p:spPr>
            <a:xfrm>
              <a:off x="0" y="0"/>
              <a:ext cx="3175598" cy="1832295"/>
            </a:xfrm>
            <a:custGeom>
              <a:avLst/>
              <a:gdLst/>
              <a:ahLst/>
              <a:cxnLst/>
              <a:rect l="l" t="t" r="r" b="b"/>
              <a:pathLst>
                <a:path w="3175598" h="1832295">
                  <a:moveTo>
                    <a:pt x="19263" y="0"/>
                  </a:moveTo>
                  <a:lnTo>
                    <a:pt x="3156335" y="0"/>
                  </a:lnTo>
                  <a:cubicBezTo>
                    <a:pt x="3161444" y="0"/>
                    <a:pt x="3166343" y="2029"/>
                    <a:pt x="3169956" y="5642"/>
                  </a:cubicBezTo>
                  <a:cubicBezTo>
                    <a:pt x="3173568" y="9254"/>
                    <a:pt x="3175598" y="14154"/>
                    <a:pt x="3175598" y="19263"/>
                  </a:cubicBezTo>
                  <a:lnTo>
                    <a:pt x="3175598" y="1813032"/>
                  </a:lnTo>
                  <a:cubicBezTo>
                    <a:pt x="3175598" y="1823671"/>
                    <a:pt x="3166973" y="1832295"/>
                    <a:pt x="3156335" y="1832295"/>
                  </a:cubicBezTo>
                  <a:lnTo>
                    <a:pt x="19263" y="1832295"/>
                  </a:lnTo>
                  <a:cubicBezTo>
                    <a:pt x="8624" y="1832295"/>
                    <a:pt x="0" y="1823671"/>
                    <a:pt x="0" y="1813032"/>
                  </a:cubicBezTo>
                  <a:lnTo>
                    <a:pt x="0" y="19263"/>
                  </a:lnTo>
                  <a:cubicBezTo>
                    <a:pt x="0" y="8624"/>
                    <a:pt x="8624" y="0"/>
                    <a:pt x="19263" y="0"/>
                  </a:cubicBezTo>
                  <a:close/>
                </a:path>
              </a:pathLst>
            </a:custGeom>
            <a:solidFill>
              <a:srgbClr val="1A4C79"/>
            </a:solidFill>
          </p:spPr>
        </p:sp>
        <p:sp>
          <p:nvSpPr>
            <p:cNvPr id="7" name="TextBox 7"/>
            <p:cNvSpPr txBox="1"/>
            <p:nvPr/>
          </p:nvSpPr>
          <p:spPr>
            <a:xfrm>
              <a:off x="0" y="-57150"/>
              <a:ext cx="3175598" cy="1889445"/>
            </a:xfrm>
            <a:prstGeom prst="rect">
              <a:avLst/>
            </a:prstGeom>
          </p:spPr>
          <p:txBody>
            <a:bodyPr lIns="50800" tIns="50800" rIns="50800" bIns="50800" rtlCol="0" anchor="ctr"/>
            <a:lstStyle/>
            <a:p>
              <a:pPr algn="ctr">
                <a:lnSpc>
                  <a:spcPts val="3220"/>
                </a:lnSpc>
              </a:pPr>
            </a:p>
          </p:txBody>
        </p:sp>
      </p:grpSp>
      <p:grpSp>
        <p:nvGrpSpPr>
          <p:cNvPr id="8" name="Group 8"/>
          <p:cNvGrpSpPr/>
          <p:nvPr/>
        </p:nvGrpSpPr>
        <p:grpSpPr>
          <a:xfrm rot="0">
            <a:off x="8894035" y="-2152131"/>
            <a:ext cx="8660679" cy="17169351"/>
            <a:chOff x="0" y="0"/>
            <a:chExt cx="2281002" cy="4521969"/>
          </a:xfrm>
        </p:grpSpPr>
        <p:sp>
          <p:nvSpPr>
            <p:cNvPr id="9" name="Freeform 9"/>
            <p:cNvSpPr/>
            <p:nvPr/>
          </p:nvSpPr>
          <p:spPr>
            <a:xfrm>
              <a:off x="0" y="0"/>
              <a:ext cx="2281002" cy="4521969"/>
            </a:xfrm>
            <a:custGeom>
              <a:avLst/>
              <a:gdLst/>
              <a:ahLst/>
              <a:cxnLst/>
              <a:rect l="l" t="t" r="r" b="b"/>
              <a:pathLst>
                <a:path w="2281002" h="4521969">
                  <a:moveTo>
                    <a:pt x="26817" y="0"/>
                  </a:moveTo>
                  <a:lnTo>
                    <a:pt x="2254184" y="0"/>
                  </a:lnTo>
                  <a:cubicBezTo>
                    <a:pt x="2268995" y="0"/>
                    <a:pt x="2281002" y="12007"/>
                    <a:pt x="2281002" y="26817"/>
                  </a:cubicBezTo>
                  <a:lnTo>
                    <a:pt x="2281002" y="4495152"/>
                  </a:lnTo>
                  <a:cubicBezTo>
                    <a:pt x="2281002" y="4509962"/>
                    <a:pt x="2268995" y="4521969"/>
                    <a:pt x="2254184" y="4521969"/>
                  </a:cubicBezTo>
                  <a:lnTo>
                    <a:pt x="26817" y="4521969"/>
                  </a:lnTo>
                  <a:cubicBezTo>
                    <a:pt x="12007" y="4521969"/>
                    <a:pt x="0" y="4509962"/>
                    <a:pt x="0" y="4495152"/>
                  </a:cubicBezTo>
                  <a:lnTo>
                    <a:pt x="0" y="26817"/>
                  </a:lnTo>
                  <a:cubicBezTo>
                    <a:pt x="0" y="12007"/>
                    <a:pt x="12007" y="0"/>
                    <a:pt x="26817" y="0"/>
                  </a:cubicBezTo>
                  <a:close/>
                </a:path>
              </a:pathLst>
            </a:custGeom>
            <a:gradFill rotWithShape="1">
              <a:gsLst>
                <a:gs pos="0">
                  <a:srgbClr val="1A4C79">
                    <a:alpha val="0"/>
                  </a:srgbClr>
                </a:gs>
                <a:gs pos="50000">
                  <a:srgbClr val="12385C">
                    <a:alpha val="100000"/>
                  </a:srgbClr>
                </a:gs>
                <a:gs pos="100000">
                  <a:srgbClr val="082948">
                    <a:alpha val="100000"/>
                  </a:srgbClr>
                </a:gs>
              </a:gsLst>
              <a:lin ang="0"/>
            </a:gradFill>
          </p:spPr>
        </p:sp>
        <p:sp>
          <p:nvSpPr>
            <p:cNvPr id="10" name="TextBox 10"/>
            <p:cNvSpPr txBox="1"/>
            <p:nvPr/>
          </p:nvSpPr>
          <p:spPr>
            <a:xfrm>
              <a:off x="0" y="-57150"/>
              <a:ext cx="2281002" cy="4579119"/>
            </a:xfrm>
            <a:prstGeom prst="rect">
              <a:avLst/>
            </a:prstGeom>
          </p:spPr>
          <p:txBody>
            <a:bodyPr lIns="50800" tIns="50800" rIns="50800" bIns="50800" rtlCol="0" anchor="ctr"/>
            <a:lstStyle/>
            <a:p>
              <a:pPr algn="ctr">
                <a:lnSpc>
                  <a:spcPts val="3220"/>
                </a:lnSpc>
              </a:pPr>
            </a:p>
          </p:txBody>
        </p:sp>
      </p:grpSp>
      <p:sp>
        <p:nvSpPr>
          <p:cNvPr id="11" name="Freeform 11"/>
          <p:cNvSpPr/>
          <p:nvPr/>
        </p:nvSpPr>
        <p:spPr>
          <a:xfrm rot="6152726">
            <a:off x="12214737" y="2296742"/>
            <a:ext cx="10755656" cy="6433838"/>
          </a:xfrm>
          <a:custGeom>
            <a:avLst/>
            <a:gdLst/>
            <a:ahLst/>
            <a:cxnLst/>
            <a:rect l="l" t="t" r="r" b="b"/>
            <a:pathLst>
              <a:path w="10755656" h="6433838">
                <a:moveTo>
                  <a:pt x="0" y="0"/>
                </a:moveTo>
                <a:lnTo>
                  <a:pt x="10755656" y="0"/>
                </a:lnTo>
                <a:lnTo>
                  <a:pt x="10755656" y="6433838"/>
                </a:lnTo>
                <a:lnTo>
                  <a:pt x="0" y="6433838"/>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nvGrpSpPr>
          <p:cNvPr id="33" name="Group 32"/>
          <p:cNvGrpSpPr/>
          <p:nvPr/>
        </p:nvGrpSpPr>
        <p:grpSpPr>
          <a:xfrm>
            <a:off x="906780" y="3822700"/>
            <a:ext cx="687070" cy="687070"/>
            <a:chOff x="3331" y="8209"/>
            <a:chExt cx="1082" cy="1082"/>
          </a:xfrm>
        </p:grpSpPr>
        <p:grpSp>
          <p:nvGrpSpPr>
            <p:cNvPr id="14" name="Group 14"/>
            <p:cNvGrpSpPr/>
            <p:nvPr/>
          </p:nvGrpSpPr>
          <p:grpSpPr>
            <a:xfrm rot="0">
              <a:off x="3331" y="8209"/>
              <a:ext cx="1083" cy="1083"/>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7D0E"/>
              </a:solidFill>
            </p:spPr>
          </p:sp>
          <p:sp>
            <p:nvSpPr>
              <p:cNvPr id="16" name="TextBox 16"/>
              <p:cNvSpPr txBox="1"/>
              <p:nvPr/>
            </p:nvSpPr>
            <p:spPr>
              <a:xfrm>
                <a:off x="76200" y="-9525"/>
                <a:ext cx="660400" cy="746125"/>
              </a:xfrm>
              <a:prstGeom prst="rect">
                <a:avLst/>
              </a:prstGeom>
            </p:spPr>
            <p:txBody>
              <a:bodyPr lIns="42543" tIns="42543" rIns="42543" bIns="42543" rtlCol="0" anchor="ctr"/>
              <a:lstStyle/>
              <a:p>
                <a:pPr algn="ctr">
                  <a:lnSpc>
                    <a:spcPts val="2240"/>
                  </a:lnSpc>
                </a:pPr>
              </a:p>
            </p:txBody>
          </p:sp>
        </p:grpSp>
        <p:sp>
          <p:nvSpPr>
            <p:cNvPr id="23" name="Freeform 23"/>
            <p:cNvSpPr/>
            <p:nvPr/>
          </p:nvSpPr>
          <p:spPr>
            <a:xfrm>
              <a:off x="3583" y="8369"/>
              <a:ext cx="651" cy="651"/>
            </a:xfrm>
            <a:custGeom>
              <a:avLst/>
              <a:gdLst/>
              <a:ahLst/>
              <a:cxnLst/>
              <a:rect l="l" t="t" r="r" b="b"/>
              <a:pathLst>
                <a:path w="413182" h="413182">
                  <a:moveTo>
                    <a:pt x="0" y="0"/>
                  </a:moveTo>
                  <a:lnTo>
                    <a:pt x="413182" y="0"/>
                  </a:lnTo>
                  <a:lnTo>
                    <a:pt x="413182" y="413181"/>
                  </a:lnTo>
                  <a:lnTo>
                    <a:pt x="0" y="4131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sp>
        <p:nvSpPr>
          <p:cNvPr id="26" name="Freeform 26"/>
          <p:cNvSpPr/>
          <p:nvPr/>
        </p:nvSpPr>
        <p:spPr>
          <a:xfrm>
            <a:off x="-2588375" y="-701878"/>
            <a:ext cx="5847907" cy="4114800"/>
          </a:xfrm>
          <a:custGeom>
            <a:avLst/>
            <a:gdLst/>
            <a:ahLst/>
            <a:cxnLst/>
            <a:rect l="l" t="t" r="r" b="b"/>
            <a:pathLst>
              <a:path w="5847907" h="4114800">
                <a:moveTo>
                  <a:pt x="0" y="0"/>
                </a:moveTo>
                <a:lnTo>
                  <a:pt x="5847907" y="0"/>
                </a:lnTo>
                <a:lnTo>
                  <a:pt x="5847907"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7" name="Freeform 27"/>
          <p:cNvSpPr/>
          <p:nvPr/>
        </p:nvSpPr>
        <p:spPr>
          <a:xfrm>
            <a:off x="5005450" y="-1993595"/>
            <a:ext cx="3300339" cy="3187827"/>
          </a:xfrm>
          <a:custGeom>
            <a:avLst/>
            <a:gdLst/>
            <a:ahLst/>
            <a:cxnLst/>
            <a:rect l="l" t="t" r="r" b="b"/>
            <a:pathLst>
              <a:path w="3300339" h="3187827">
                <a:moveTo>
                  <a:pt x="0" y="0"/>
                </a:moveTo>
                <a:lnTo>
                  <a:pt x="3300339" y="0"/>
                </a:lnTo>
                <a:lnTo>
                  <a:pt x="3300339" y="3187827"/>
                </a:lnTo>
                <a:lnTo>
                  <a:pt x="0" y="31878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8" name="Freeform 28"/>
          <p:cNvSpPr/>
          <p:nvPr/>
        </p:nvSpPr>
        <p:spPr>
          <a:xfrm rot="5400000">
            <a:off x="-2119573" y="7003694"/>
            <a:ext cx="3300339" cy="3187827"/>
          </a:xfrm>
          <a:custGeom>
            <a:avLst/>
            <a:gdLst/>
            <a:ahLst/>
            <a:cxnLst/>
            <a:rect l="l" t="t" r="r" b="b"/>
            <a:pathLst>
              <a:path w="3300339" h="3187827">
                <a:moveTo>
                  <a:pt x="0" y="0"/>
                </a:moveTo>
                <a:lnTo>
                  <a:pt x="3300339" y="0"/>
                </a:lnTo>
                <a:lnTo>
                  <a:pt x="3300339" y="3187827"/>
                </a:lnTo>
                <a:lnTo>
                  <a:pt x="0" y="31878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9" name="TextBox 29"/>
          <p:cNvSpPr txBox="1"/>
          <p:nvPr/>
        </p:nvSpPr>
        <p:spPr>
          <a:xfrm>
            <a:off x="1828800" y="3848100"/>
            <a:ext cx="7896225" cy="717550"/>
          </a:xfrm>
          <a:prstGeom prst="rect">
            <a:avLst/>
          </a:prstGeom>
        </p:spPr>
        <p:txBody>
          <a:bodyPr wrap="square" lIns="0" tIns="0" rIns="0" bIns="0" rtlCol="0" anchor="t">
            <a:spAutoFit/>
          </a:bodyPr>
          <a:lstStyle/>
          <a:p>
            <a:pPr algn="l">
              <a:lnSpc>
                <a:spcPts val="2800"/>
              </a:lnSpc>
            </a:pPr>
            <a:r>
              <a:rPr lang="en-US" sz="2000" b="1">
                <a:solidFill>
                  <a:srgbClr val="0B0A0A"/>
                </a:solidFill>
                <a:latin typeface="Calibri" panose="020F0502020204030204" charset="0"/>
                <a:ea typeface="Poppins Semi-Bold" panose="00000700000000000000"/>
                <a:cs typeface="Calibri" panose="020F0502020204030204" charset="0"/>
                <a:sym typeface="Poppins Semi-Bold" panose="00000700000000000000"/>
              </a:rPr>
              <a:t>Industries, facilities, estates and homes spending heavily on their energy consumption due to high electricity tarrif just to keep operations running.</a:t>
            </a:r>
            <a:endParaRPr lang="en-US" sz="2000" b="1">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p:txBody>
      </p:sp>
      <p:sp>
        <p:nvSpPr>
          <p:cNvPr id="30" name="TextBox 30"/>
          <p:cNvSpPr txBox="1"/>
          <p:nvPr/>
        </p:nvSpPr>
        <p:spPr>
          <a:xfrm>
            <a:off x="1828800" y="4937760"/>
            <a:ext cx="7134225" cy="717550"/>
          </a:xfrm>
          <a:prstGeom prst="rect">
            <a:avLst/>
          </a:prstGeom>
        </p:spPr>
        <p:txBody>
          <a:bodyPr wrap="square" lIns="0" tIns="0" rIns="0" bIns="0" rtlCol="0" anchor="t">
            <a:spAutoFit/>
          </a:bodyPr>
          <a:lstStyle/>
          <a:p>
            <a:pPr algn="l">
              <a:lnSpc>
                <a:spcPts val="2800"/>
              </a:lnSpc>
            </a:pPr>
            <a:r>
              <a:rPr lang="en-US" sz="2000" b="1">
                <a:solidFill>
                  <a:srgbClr val="0B0A0A"/>
                </a:solidFill>
                <a:latin typeface="Calibri" panose="020F0502020204030204" charset="0"/>
                <a:ea typeface="Poppins Semi-Bold" panose="00000700000000000000"/>
                <a:cs typeface="Calibri" panose="020F0502020204030204" charset="0"/>
                <a:sym typeface="Poppins Semi-Bold" panose="00000700000000000000"/>
              </a:rPr>
              <a:t>Unreliable national grid and high diesel generator operation cost due to ever-increasing diesel price, discripancies, and thefts.</a:t>
            </a:r>
            <a:endParaRPr lang="en-US" sz="2000" b="1">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p:txBody>
      </p:sp>
      <p:sp>
        <p:nvSpPr>
          <p:cNvPr id="31" name="TextBox 31"/>
          <p:cNvSpPr txBox="1"/>
          <p:nvPr/>
        </p:nvSpPr>
        <p:spPr>
          <a:xfrm>
            <a:off x="2877110" y="1032307"/>
            <a:ext cx="6658648" cy="958850"/>
          </a:xfrm>
          <a:prstGeom prst="rect">
            <a:avLst/>
          </a:prstGeom>
        </p:spPr>
        <p:txBody>
          <a:bodyPr lIns="0" tIns="0" rIns="0" bIns="0" rtlCol="0" anchor="t">
            <a:spAutoFit/>
          </a:bodyPr>
          <a:lstStyle/>
          <a:p>
            <a:pPr algn="l">
              <a:lnSpc>
                <a:spcPts val="7480"/>
              </a:lnSpc>
            </a:pPr>
            <a:r>
              <a:rPr lang="en-US" sz="6800" b="1">
                <a:solidFill>
                  <a:srgbClr val="0B0A0A"/>
                </a:solidFill>
                <a:latin typeface="Calibri" panose="020F0502020204030204" charset="0"/>
                <a:ea typeface="Agrandir Bold" panose="00000800000000000000"/>
                <a:cs typeface="Calibri" panose="020F0502020204030204" charset="0"/>
                <a:sym typeface="Agrandir Bold" panose="00000800000000000000"/>
              </a:rPr>
              <a:t>The Challenges</a:t>
            </a:r>
            <a:endParaRPr lang="en-US" sz="6800" b="1">
              <a:solidFill>
                <a:srgbClr val="0B0A0A"/>
              </a:solidFill>
              <a:latin typeface="Calibri" panose="020F0502020204030204" charset="0"/>
              <a:ea typeface="Agrandir Bold" panose="00000800000000000000"/>
              <a:cs typeface="Calibri" panose="020F0502020204030204" charset="0"/>
              <a:sym typeface="Agrandir Bold" panose="00000800000000000000"/>
            </a:endParaRPr>
          </a:p>
        </p:txBody>
      </p:sp>
      <p:sp>
        <p:nvSpPr>
          <p:cNvPr id="32" name="TextBox 32"/>
          <p:cNvSpPr txBox="1"/>
          <p:nvPr/>
        </p:nvSpPr>
        <p:spPr>
          <a:xfrm>
            <a:off x="1828800" y="5981700"/>
            <a:ext cx="7497445" cy="717550"/>
          </a:xfrm>
          <a:prstGeom prst="rect">
            <a:avLst/>
          </a:prstGeom>
        </p:spPr>
        <p:txBody>
          <a:bodyPr wrap="square" lIns="0" tIns="0" rIns="0" bIns="0" rtlCol="0" anchor="t">
            <a:spAutoFit/>
          </a:bodyPr>
          <a:lstStyle/>
          <a:p>
            <a:pPr algn="l">
              <a:lnSpc>
                <a:spcPts val="2800"/>
              </a:lnSpc>
            </a:pPr>
            <a:r>
              <a:rPr lang="en-US" sz="2000" b="1">
                <a:solidFill>
                  <a:srgbClr val="0B0A0A"/>
                </a:solidFill>
                <a:latin typeface="Calibri" panose="020F0502020204030204" charset="0"/>
                <a:ea typeface="Poppins Semi-Bold" panose="00000700000000000000"/>
                <a:cs typeface="Calibri" panose="020F0502020204030204" charset="0"/>
                <a:sym typeface="Poppins Semi-Bold" panose="00000700000000000000"/>
              </a:rPr>
              <a:t>Manual inventory check for storage tanks in facilities across business areas and residentials which leads to manipulated data capturing.</a:t>
            </a:r>
            <a:endParaRPr lang="en-US" sz="2000" b="1">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p:txBody>
      </p:sp>
      <p:grpSp>
        <p:nvGrpSpPr>
          <p:cNvPr id="34" name="Group 33"/>
          <p:cNvGrpSpPr/>
          <p:nvPr/>
        </p:nvGrpSpPr>
        <p:grpSpPr>
          <a:xfrm>
            <a:off x="906780" y="4889500"/>
            <a:ext cx="687070" cy="687070"/>
            <a:chOff x="3331" y="8209"/>
            <a:chExt cx="1082" cy="1082"/>
          </a:xfrm>
        </p:grpSpPr>
        <p:grpSp>
          <p:nvGrpSpPr>
            <p:cNvPr id="35" name="Group 14"/>
            <p:cNvGrpSpPr/>
            <p:nvPr/>
          </p:nvGrpSpPr>
          <p:grpSpPr>
            <a:xfrm rot="0">
              <a:off x="3331" y="8209"/>
              <a:ext cx="1083" cy="1083"/>
              <a:chOff x="0" y="0"/>
              <a:chExt cx="812800" cy="812800"/>
            </a:xfrm>
          </p:grpSpPr>
          <p:sp>
            <p:nvSpPr>
              <p:cNvPr id="36"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7D0E"/>
              </a:solidFill>
            </p:spPr>
          </p:sp>
          <p:sp>
            <p:nvSpPr>
              <p:cNvPr id="37" name="TextBox 16"/>
              <p:cNvSpPr txBox="1"/>
              <p:nvPr/>
            </p:nvSpPr>
            <p:spPr>
              <a:xfrm>
                <a:off x="76200" y="-9525"/>
                <a:ext cx="660400" cy="746125"/>
              </a:xfrm>
              <a:prstGeom prst="rect">
                <a:avLst/>
              </a:prstGeom>
            </p:spPr>
            <p:txBody>
              <a:bodyPr lIns="42543" tIns="42543" rIns="42543" bIns="42543" rtlCol="0" anchor="ctr"/>
              <a:p>
                <a:pPr algn="ctr">
                  <a:lnSpc>
                    <a:spcPts val="2240"/>
                  </a:lnSpc>
                </a:pPr>
              </a:p>
            </p:txBody>
          </p:sp>
        </p:grpSp>
        <p:sp>
          <p:nvSpPr>
            <p:cNvPr id="38" name="Freeform 23"/>
            <p:cNvSpPr/>
            <p:nvPr/>
          </p:nvSpPr>
          <p:spPr>
            <a:xfrm>
              <a:off x="3583" y="8369"/>
              <a:ext cx="651" cy="651"/>
            </a:xfrm>
            <a:custGeom>
              <a:avLst/>
              <a:gdLst/>
              <a:ahLst/>
              <a:cxnLst/>
              <a:rect l="l" t="t" r="r" b="b"/>
              <a:pathLst>
                <a:path w="413182" h="413182">
                  <a:moveTo>
                    <a:pt x="0" y="0"/>
                  </a:moveTo>
                  <a:lnTo>
                    <a:pt x="413182" y="0"/>
                  </a:lnTo>
                  <a:lnTo>
                    <a:pt x="413182" y="413181"/>
                  </a:lnTo>
                  <a:lnTo>
                    <a:pt x="0" y="4131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grpSp>
        <p:nvGrpSpPr>
          <p:cNvPr id="39" name="Group 38"/>
          <p:cNvGrpSpPr/>
          <p:nvPr/>
        </p:nvGrpSpPr>
        <p:grpSpPr>
          <a:xfrm>
            <a:off x="873760" y="5956300"/>
            <a:ext cx="687070" cy="687070"/>
            <a:chOff x="3331" y="8209"/>
            <a:chExt cx="1082" cy="1082"/>
          </a:xfrm>
        </p:grpSpPr>
        <p:grpSp>
          <p:nvGrpSpPr>
            <p:cNvPr id="40" name="Group 14"/>
            <p:cNvGrpSpPr/>
            <p:nvPr/>
          </p:nvGrpSpPr>
          <p:grpSpPr>
            <a:xfrm rot="0">
              <a:off x="3331" y="8209"/>
              <a:ext cx="1083" cy="1083"/>
              <a:chOff x="0" y="0"/>
              <a:chExt cx="812800" cy="812800"/>
            </a:xfrm>
          </p:grpSpPr>
          <p:sp>
            <p:nvSpPr>
              <p:cNvPr id="41"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7D0E"/>
              </a:solidFill>
            </p:spPr>
          </p:sp>
          <p:sp>
            <p:nvSpPr>
              <p:cNvPr id="42" name="TextBox 16"/>
              <p:cNvSpPr txBox="1"/>
              <p:nvPr/>
            </p:nvSpPr>
            <p:spPr>
              <a:xfrm>
                <a:off x="76200" y="-9525"/>
                <a:ext cx="660400" cy="746125"/>
              </a:xfrm>
              <a:prstGeom prst="rect">
                <a:avLst/>
              </a:prstGeom>
            </p:spPr>
            <p:txBody>
              <a:bodyPr lIns="42543" tIns="42543" rIns="42543" bIns="42543" rtlCol="0" anchor="ctr"/>
              <a:lstStyle/>
              <a:p>
                <a:pPr algn="ctr">
                  <a:lnSpc>
                    <a:spcPts val="2240"/>
                  </a:lnSpc>
                </a:pPr>
              </a:p>
            </p:txBody>
          </p:sp>
        </p:grpSp>
        <p:sp>
          <p:nvSpPr>
            <p:cNvPr id="43" name="Freeform 23"/>
            <p:cNvSpPr/>
            <p:nvPr/>
          </p:nvSpPr>
          <p:spPr>
            <a:xfrm>
              <a:off x="3583" y="8369"/>
              <a:ext cx="651" cy="651"/>
            </a:xfrm>
            <a:custGeom>
              <a:avLst/>
              <a:gdLst/>
              <a:ahLst/>
              <a:cxnLst/>
              <a:rect l="l" t="t" r="r" b="b"/>
              <a:pathLst>
                <a:path w="413182" h="413182">
                  <a:moveTo>
                    <a:pt x="0" y="0"/>
                  </a:moveTo>
                  <a:lnTo>
                    <a:pt x="413182" y="0"/>
                  </a:lnTo>
                  <a:lnTo>
                    <a:pt x="413182" y="413181"/>
                  </a:lnTo>
                  <a:lnTo>
                    <a:pt x="0" y="4131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grpSp>
        <p:nvGrpSpPr>
          <p:cNvPr id="44" name="Group 43"/>
          <p:cNvGrpSpPr/>
          <p:nvPr/>
        </p:nvGrpSpPr>
        <p:grpSpPr>
          <a:xfrm>
            <a:off x="887095" y="7023100"/>
            <a:ext cx="687070" cy="687070"/>
            <a:chOff x="3331" y="8209"/>
            <a:chExt cx="1082" cy="1082"/>
          </a:xfrm>
        </p:grpSpPr>
        <p:grpSp>
          <p:nvGrpSpPr>
            <p:cNvPr id="45" name="Group 14"/>
            <p:cNvGrpSpPr/>
            <p:nvPr/>
          </p:nvGrpSpPr>
          <p:grpSpPr>
            <a:xfrm rot="0">
              <a:off x="3331" y="8209"/>
              <a:ext cx="1083" cy="1083"/>
              <a:chOff x="0" y="0"/>
              <a:chExt cx="812800" cy="812800"/>
            </a:xfrm>
          </p:grpSpPr>
          <p:sp>
            <p:nvSpPr>
              <p:cNvPr id="46"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7D0E"/>
              </a:solidFill>
            </p:spPr>
          </p:sp>
          <p:sp>
            <p:nvSpPr>
              <p:cNvPr id="47" name="TextBox 16"/>
              <p:cNvSpPr txBox="1"/>
              <p:nvPr/>
            </p:nvSpPr>
            <p:spPr>
              <a:xfrm>
                <a:off x="76200" y="-9525"/>
                <a:ext cx="660400" cy="746125"/>
              </a:xfrm>
              <a:prstGeom prst="rect">
                <a:avLst/>
              </a:prstGeom>
            </p:spPr>
            <p:txBody>
              <a:bodyPr lIns="42543" tIns="42543" rIns="42543" bIns="42543" rtlCol="0" anchor="ctr"/>
              <a:lstStyle/>
              <a:p>
                <a:pPr algn="ctr">
                  <a:lnSpc>
                    <a:spcPts val="2240"/>
                  </a:lnSpc>
                </a:pPr>
              </a:p>
            </p:txBody>
          </p:sp>
        </p:grpSp>
        <p:sp>
          <p:nvSpPr>
            <p:cNvPr id="48" name="Freeform 23"/>
            <p:cNvSpPr/>
            <p:nvPr/>
          </p:nvSpPr>
          <p:spPr>
            <a:xfrm>
              <a:off x="3583" y="8369"/>
              <a:ext cx="651" cy="651"/>
            </a:xfrm>
            <a:custGeom>
              <a:avLst/>
              <a:gdLst/>
              <a:ahLst/>
              <a:cxnLst/>
              <a:rect l="l" t="t" r="r" b="b"/>
              <a:pathLst>
                <a:path w="413182" h="413182">
                  <a:moveTo>
                    <a:pt x="0" y="0"/>
                  </a:moveTo>
                  <a:lnTo>
                    <a:pt x="413182" y="0"/>
                  </a:lnTo>
                  <a:lnTo>
                    <a:pt x="413182" y="413181"/>
                  </a:lnTo>
                  <a:lnTo>
                    <a:pt x="0" y="4131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sp>
        <p:nvSpPr>
          <p:cNvPr id="49" name="TextBox 32"/>
          <p:cNvSpPr txBox="1"/>
          <p:nvPr/>
        </p:nvSpPr>
        <p:spPr>
          <a:xfrm>
            <a:off x="1790065" y="7042150"/>
            <a:ext cx="6967855" cy="717550"/>
          </a:xfrm>
          <a:prstGeom prst="rect">
            <a:avLst/>
          </a:prstGeom>
        </p:spPr>
        <p:txBody>
          <a:bodyPr wrap="square" lIns="0" tIns="0" rIns="0" bIns="0" rtlCol="0" anchor="t">
            <a:spAutoFit/>
          </a:bodyPr>
          <a:p>
            <a:pPr algn="l">
              <a:lnSpc>
                <a:spcPts val="2800"/>
              </a:lnSpc>
            </a:pPr>
            <a:r>
              <a:rPr lang="en-US" sz="2000" b="1">
                <a:solidFill>
                  <a:srgbClr val="0B0A0A"/>
                </a:solidFill>
                <a:latin typeface="Calibri" panose="020F0502020204030204" charset="0"/>
                <a:ea typeface="Poppins Semi-Bold" panose="00000700000000000000"/>
                <a:cs typeface="Calibri" panose="020F0502020204030204" charset="0"/>
                <a:sym typeface="Poppins Semi-Bold" panose="00000700000000000000"/>
              </a:rPr>
              <a:t>Filling stations/LPG plants  loosing big time to poor pump monitoring and underground tank real-time tracking.</a:t>
            </a:r>
            <a:endParaRPr lang="en-US" sz="2000" b="1">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p:txBody>
      </p:sp>
      <p:sp>
        <p:nvSpPr>
          <p:cNvPr id="50" name="TextBox 32"/>
          <p:cNvSpPr txBox="1"/>
          <p:nvPr/>
        </p:nvSpPr>
        <p:spPr>
          <a:xfrm>
            <a:off x="1828800" y="8115300"/>
            <a:ext cx="7526020" cy="717550"/>
          </a:xfrm>
          <a:prstGeom prst="rect">
            <a:avLst/>
          </a:prstGeom>
        </p:spPr>
        <p:txBody>
          <a:bodyPr wrap="square" lIns="0" tIns="0" rIns="0" bIns="0" rtlCol="0" anchor="t">
            <a:spAutoFit/>
          </a:bodyPr>
          <a:lstStyle/>
          <a:p>
            <a:pPr algn="l">
              <a:lnSpc>
                <a:spcPts val="2800"/>
              </a:lnSpc>
            </a:pPr>
            <a:r>
              <a:rPr lang="en-US" sz="2000" b="1">
                <a:solidFill>
                  <a:srgbClr val="0B0A0A"/>
                </a:solidFill>
                <a:latin typeface="Calibri" panose="020F0502020204030204" charset="0"/>
                <a:ea typeface="Poppins Semi-Bold" panose="00000700000000000000"/>
                <a:cs typeface="Calibri" panose="020F0502020204030204" charset="0"/>
                <a:sym typeface="Poppins Semi-Bold" panose="00000700000000000000"/>
              </a:rPr>
              <a:t>Petroleum marketers, logistics and haulage companies loosing big as a result of fuel theft on highways through tank drain.</a:t>
            </a:r>
            <a:endParaRPr lang="en-US" sz="2000" b="1">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p:txBody>
      </p:sp>
      <p:grpSp>
        <p:nvGrpSpPr>
          <p:cNvPr id="51" name="Group 50"/>
          <p:cNvGrpSpPr/>
          <p:nvPr/>
        </p:nvGrpSpPr>
        <p:grpSpPr>
          <a:xfrm>
            <a:off x="906780" y="8132445"/>
            <a:ext cx="687070" cy="687070"/>
            <a:chOff x="3331" y="8209"/>
            <a:chExt cx="1082" cy="1082"/>
          </a:xfrm>
        </p:grpSpPr>
        <p:grpSp>
          <p:nvGrpSpPr>
            <p:cNvPr id="52" name="Group 14"/>
            <p:cNvGrpSpPr/>
            <p:nvPr/>
          </p:nvGrpSpPr>
          <p:grpSpPr>
            <a:xfrm rot="0">
              <a:off x="3331" y="8209"/>
              <a:ext cx="1083" cy="1083"/>
              <a:chOff x="0" y="0"/>
              <a:chExt cx="812800" cy="812800"/>
            </a:xfrm>
          </p:grpSpPr>
          <p:sp>
            <p:nvSpPr>
              <p:cNvPr id="53"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7D0E"/>
              </a:solidFill>
            </p:spPr>
          </p:sp>
          <p:sp>
            <p:nvSpPr>
              <p:cNvPr id="54" name="TextBox 16"/>
              <p:cNvSpPr txBox="1"/>
              <p:nvPr/>
            </p:nvSpPr>
            <p:spPr>
              <a:xfrm>
                <a:off x="76200" y="-9525"/>
                <a:ext cx="660400" cy="746125"/>
              </a:xfrm>
              <a:prstGeom prst="rect">
                <a:avLst/>
              </a:prstGeom>
            </p:spPr>
            <p:txBody>
              <a:bodyPr lIns="42543" tIns="42543" rIns="42543" bIns="42543" rtlCol="0" anchor="ctr"/>
              <a:p>
                <a:pPr algn="ctr">
                  <a:lnSpc>
                    <a:spcPts val="2240"/>
                  </a:lnSpc>
                </a:pPr>
              </a:p>
            </p:txBody>
          </p:sp>
        </p:grpSp>
        <p:sp>
          <p:nvSpPr>
            <p:cNvPr id="55" name="Freeform 23"/>
            <p:cNvSpPr/>
            <p:nvPr/>
          </p:nvSpPr>
          <p:spPr>
            <a:xfrm>
              <a:off x="3583" y="8369"/>
              <a:ext cx="651" cy="651"/>
            </a:xfrm>
            <a:custGeom>
              <a:avLst/>
              <a:gdLst/>
              <a:ahLst/>
              <a:cxnLst/>
              <a:rect l="l" t="t" r="r" b="b"/>
              <a:pathLst>
                <a:path w="413182" h="413182">
                  <a:moveTo>
                    <a:pt x="0" y="0"/>
                  </a:moveTo>
                  <a:lnTo>
                    <a:pt x="413182" y="0"/>
                  </a:lnTo>
                  <a:lnTo>
                    <a:pt x="413182" y="413181"/>
                  </a:lnTo>
                  <a:lnTo>
                    <a:pt x="0" y="4131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grpSp>
        <p:nvGrpSpPr>
          <p:cNvPr id="56" name="Group 55"/>
          <p:cNvGrpSpPr/>
          <p:nvPr/>
        </p:nvGrpSpPr>
        <p:grpSpPr>
          <a:xfrm>
            <a:off x="906780" y="9165590"/>
            <a:ext cx="687070" cy="687070"/>
            <a:chOff x="3331" y="8209"/>
            <a:chExt cx="1082" cy="1082"/>
          </a:xfrm>
        </p:grpSpPr>
        <p:grpSp>
          <p:nvGrpSpPr>
            <p:cNvPr id="57" name="Group 14"/>
            <p:cNvGrpSpPr/>
            <p:nvPr/>
          </p:nvGrpSpPr>
          <p:grpSpPr>
            <a:xfrm rot="0">
              <a:off x="3331" y="8209"/>
              <a:ext cx="1083" cy="1083"/>
              <a:chOff x="0" y="0"/>
              <a:chExt cx="812800" cy="812800"/>
            </a:xfrm>
          </p:grpSpPr>
          <p:sp>
            <p:nvSpPr>
              <p:cNvPr id="58"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7D0E"/>
              </a:solidFill>
            </p:spPr>
          </p:sp>
          <p:sp>
            <p:nvSpPr>
              <p:cNvPr id="59" name="TextBox 16"/>
              <p:cNvSpPr txBox="1"/>
              <p:nvPr/>
            </p:nvSpPr>
            <p:spPr>
              <a:xfrm>
                <a:off x="76200" y="-9525"/>
                <a:ext cx="660400" cy="746125"/>
              </a:xfrm>
              <a:prstGeom prst="rect">
                <a:avLst/>
              </a:prstGeom>
            </p:spPr>
            <p:txBody>
              <a:bodyPr lIns="42543" tIns="42543" rIns="42543" bIns="42543" rtlCol="0" anchor="ctr"/>
              <a:p>
                <a:pPr algn="ctr">
                  <a:lnSpc>
                    <a:spcPts val="2240"/>
                  </a:lnSpc>
                </a:pPr>
              </a:p>
            </p:txBody>
          </p:sp>
        </p:grpSp>
        <p:sp>
          <p:nvSpPr>
            <p:cNvPr id="60" name="Freeform 23"/>
            <p:cNvSpPr/>
            <p:nvPr/>
          </p:nvSpPr>
          <p:spPr>
            <a:xfrm>
              <a:off x="3583" y="8369"/>
              <a:ext cx="651" cy="651"/>
            </a:xfrm>
            <a:custGeom>
              <a:avLst/>
              <a:gdLst/>
              <a:ahLst/>
              <a:cxnLst/>
              <a:rect l="l" t="t" r="r" b="b"/>
              <a:pathLst>
                <a:path w="413182" h="413182">
                  <a:moveTo>
                    <a:pt x="0" y="0"/>
                  </a:moveTo>
                  <a:lnTo>
                    <a:pt x="413182" y="0"/>
                  </a:lnTo>
                  <a:lnTo>
                    <a:pt x="413182" y="413181"/>
                  </a:lnTo>
                  <a:lnTo>
                    <a:pt x="0" y="4131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sp>
        <p:nvSpPr>
          <p:cNvPr id="61" name="TextBox 32"/>
          <p:cNvSpPr txBox="1"/>
          <p:nvPr/>
        </p:nvSpPr>
        <p:spPr>
          <a:xfrm>
            <a:off x="1752600" y="9188450"/>
            <a:ext cx="7526020" cy="717550"/>
          </a:xfrm>
          <a:prstGeom prst="rect">
            <a:avLst/>
          </a:prstGeom>
        </p:spPr>
        <p:txBody>
          <a:bodyPr wrap="square" lIns="0" tIns="0" rIns="0" bIns="0" rtlCol="0" anchor="t">
            <a:spAutoFit/>
          </a:bodyPr>
          <a:p>
            <a:pPr algn="l">
              <a:lnSpc>
                <a:spcPts val="2800"/>
              </a:lnSpc>
            </a:pPr>
            <a:r>
              <a:rPr lang="en-US" sz="2000" b="1">
                <a:solidFill>
                  <a:srgbClr val="0B0A0A"/>
                </a:solidFill>
                <a:latin typeface="Calibri" panose="020F0502020204030204" charset="0"/>
                <a:ea typeface="Poppins Semi-Bold" panose="00000700000000000000"/>
                <a:cs typeface="Calibri" panose="020F0502020204030204" charset="0"/>
                <a:sym typeface="Poppins Semi-Bold" panose="00000700000000000000"/>
              </a:rPr>
              <a:t>Vehicle owners, fleet managers, and logistic companies not trusting drivers with their vehicle fuel tank due to theft.</a:t>
            </a:r>
            <a:endParaRPr lang="en-US" sz="2000" b="1">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p:txBody>
      </p:sp>
      <p:sp>
        <p:nvSpPr>
          <p:cNvPr id="62" name="TextBox 29"/>
          <p:cNvSpPr txBox="1"/>
          <p:nvPr/>
        </p:nvSpPr>
        <p:spPr>
          <a:xfrm>
            <a:off x="1752600" y="2089150"/>
            <a:ext cx="7973060" cy="1435735"/>
          </a:xfrm>
          <a:prstGeom prst="rect">
            <a:avLst/>
          </a:prstGeom>
        </p:spPr>
        <p:txBody>
          <a:bodyPr wrap="square" lIns="0" tIns="0" rIns="0" bIns="0" rtlCol="0" anchor="t">
            <a:spAutoFit/>
          </a:bodyPr>
          <a:p>
            <a:pPr algn="l">
              <a:lnSpc>
                <a:spcPts val="2800"/>
              </a:lnSpc>
            </a:pPr>
            <a:r>
              <a:rPr lang="en-US" sz="2000">
                <a:solidFill>
                  <a:schemeClr val="tx2"/>
                </a:solidFill>
                <a:latin typeface="Calibri" panose="020F0502020204030204" charset="0"/>
                <a:ea typeface="Poppins Semi-Bold" panose="00000700000000000000"/>
                <a:cs typeface="Calibri" panose="020F0502020204030204" charset="0"/>
                <a:sym typeface="Poppins Semi-Bold" panose="00000700000000000000"/>
              </a:rPr>
              <a:t>Energy cost remains one of the factors that impacts the profitability of most organizations negatively as it tends to shoot up operational cost by 30%+. From electricity bill down to diesel/fuel consumption in generators/vehicles, and also storage tanks, fuel pumps &amp; trucks.</a:t>
            </a:r>
            <a:endParaRPr lang="en-US" sz="2000">
              <a:solidFill>
                <a:schemeClr val="tx2"/>
              </a:solidFill>
              <a:latin typeface="Calibri" panose="020F0502020204030204" charset="0"/>
              <a:ea typeface="Poppins Semi-Bold" panose="00000700000000000000"/>
              <a:cs typeface="Calibri" panose="020F0502020204030204" charset="0"/>
              <a:sym typeface="Poppins Semi-Bold" panose="00000700000000000000"/>
            </a:endParaRPr>
          </a:p>
        </p:txBody>
      </p:sp>
      <p:sp>
        <p:nvSpPr>
          <p:cNvPr id="63" name="TextBox 13"/>
          <p:cNvSpPr txBox="1"/>
          <p:nvPr/>
        </p:nvSpPr>
        <p:spPr>
          <a:xfrm>
            <a:off x="10668000" y="9495155"/>
            <a:ext cx="4373880" cy="430530"/>
          </a:xfrm>
          <a:prstGeom prst="rect">
            <a:avLst/>
          </a:prstGeom>
        </p:spPr>
        <p:txBody>
          <a:bodyPr wrap="square" lIns="0" tIns="0" rIns="0" bIns="0" rtlCol="0" anchor="t">
            <a:spAutoFit/>
          </a:bodyPr>
          <a:p>
            <a:pPr algn="r">
              <a:lnSpc>
                <a:spcPts val="3360"/>
              </a:lnSpc>
            </a:pPr>
            <a:r>
              <a:rPr lang="en-US" sz="2400">
                <a:solidFill>
                  <a:schemeClr val="bg1"/>
                </a:solidFill>
                <a:latin typeface="Poppins" panose="00000500000000000000"/>
                <a:ea typeface="Poppins" panose="00000500000000000000"/>
                <a:cs typeface="Poppins" panose="00000500000000000000"/>
                <a:sym typeface="Poppins" panose="00000500000000000000"/>
              </a:rPr>
              <a:t>www.watticenergies.com</a:t>
            </a:r>
            <a:endParaRPr lang="en-US" sz="2400">
              <a:solidFill>
                <a:schemeClr val="bg1"/>
              </a:solidFill>
              <a:latin typeface="Poppins" panose="00000500000000000000"/>
              <a:ea typeface="Poppins" panose="00000500000000000000"/>
              <a:cs typeface="Poppins" panose="00000500000000000000"/>
              <a:sym typeface="Poppins" panose="00000500000000000000"/>
            </a:endParaRPr>
          </a:p>
        </p:txBody>
      </p:sp>
      <p:grpSp>
        <p:nvGrpSpPr>
          <p:cNvPr id="12" name="Group 11"/>
          <p:cNvGrpSpPr/>
          <p:nvPr/>
        </p:nvGrpSpPr>
        <p:grpSpPr>
          <a:xfrm>
            <a:off x="9848850" y="3314700"/>
            <a:ext cx="3714750" cy="2486660"/>
            <a:chOff x="14550" y="5220"/>
            <a:chExt cx="5850" cy="3916"/>
          </a:xfrm>
        </p:grpSpPr>
        <p:sp>
          <p:nvSpPr>
            <p:cNvPr id="65" name="Rectangles 64"/>
            <p:cNvSpPr/>
            <p:nvPr/>
          </p:nvSpPr>
          <p:spPr>
            <a:xfrm>
              <a:off x="14550" y="5220"/>
              <a:ext cx="5851" cy="3917"/>
            </a:xfrm>
            <a:prstGeom prst="rect">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pic>
          <p:nvPicPr>
            <p:cNvPr id="64" name="Picture 63" descr="images - 2025-09-25T115300.700"/>
            <p:cNvPicPr>
              <a:picLocks noChangeAspect="1"/>
            </p:cNvPicPr>
            <p:nvPr/>
          </p:nvPicPr>
          <p:blipFill>
            <a:blip r:embed="rId9"/>
            <a:srcRect b="5936"/>
            <a:stretch>
              <a:fillRect/>
            </a:stretch>
          </p:blipFill>
          <p:spPr>
            <a:xfrm>
              <a:off x="14760" y="5390"/>
              <a:ext cx="5496" cy="3713"/>
            </a:xfrm>
            <a:prstGeom prst="rect">
              <a:avLst/>
            </a:prstGeom>
          </p:spPr>
        </p:pic>
      </p:grpSp>
      <p:sp>
        <p:nvSpPr>
          <p:cNvPr id="66" name="Rectangles 65"/>
          <p:cNvSpPr/>
          <p:nvPr/>
        </p:nvSpPr>
        <p:spPr>
          <a:xfrm>
            <a:off x="11049000" y="647700"/>
            <a:ext cx="3905250" cy="2543810"/>
          </a:xfrm>
          <a:prstGeom prst="rect">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67" name="Rectangles 66"/>
          <p:cNvSpPr/>
          <p:nvPr/>
        </p:nvSpPr>
        <p:spPr>
          <a:xfrm>
            <a:off x="11176000" y="5951220"/>
            <a:ext cx="3905250" cy="3159760"/>
          </a:xfrm>
          <a:prstGeom prst="rect">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pic>
        <p:nvPicPr>
          <p:cNvPr id="69" name="Picture 68" descr="images - 2025-09-25T094625.752"/>
          <p:cNvPicPr>
            <a:picLocks noChangeAspect="1"/>
          </p:cNvPicPr>
          <p:nvPr/>
        </p:nvPicPr>
        <p:blipFill>
          <a:blip r:embed="rId10"/>
          <a:srcRect t="14997"/>
          <a:stretch>
            <a:fillRect/>
          </a:stretch>
        </p:blipFill>
        <p:spPr>
          <a:xfrm>
            <a:off x="11271885" y="6057900"/>
            <a:ext cx="3736340" cy="3000375"/>
          </a:xfrm>
          <a:prstGeom prst="rect">
            <a:avLst/>
          </a:prstGeom>
        </p:spPr>
      </p:pic>
      <p:pic>
        <p:nvPicPr>
          <p:cNvPr id="68" name="Picture 67" descr="watttis 2"/>
          <p:cNvPicPr>
            <a:picLocks noChangeAspect="1"/>
          </p:cNvPicPr>
          <p:nvPr/>
        </p:nvPicPr>
        <p:blipFill>
          <a:blip r:embed="rId11"/>
          <a:srcRect l="15945" t="21506" r="20990" b="46209"/>
          <a:stretch>
            <a:fillRect/>
          </a:stretch>
        </p:blipFill>
        <p:spPr>
          <a:xfrm>
            <a:off x="11658600" y="6591300"/>
            <a:ext cx="563245" cy="222250"/>
          </a:xfrm>
          <a:prstGeom prst="rect">
            <a:avLst/>
          </a:prstGeom>
        </p:spPr>
      </p:pic>
      <p:pic>
        <p:nvPicPr>
          <p:cNvPr id="13" name="Picture 12" descr="images - 2025-10-02T124000.189"/>
          <p:cNvPicPr>
            <a:picLocks noChangeAspect="1"/>
          </p:cNvPicPr>
          <p:nvPr/>
        </p:nvPicPr>
        <p:blipFill>
          <a:blip r:embed="rId12"/>
          <a:stretch>
            <a:fillRect/>
          </a:stretch>
        </p:blipFill>
        <p:spPr>
          <a:xfrm>
            <a:off x="11125200" y="723900"/>
            <a:ext cx="3759200" cy="240093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786918" y="-1273787"/>
            <a:ext cx="7592189" cy="11856088"/>
            <a:chOff x="0" y="0"/>
            <a:chExt cx="1999589" cy="3122591"/>
          </a:xfrm>
        </p:grpSpPr>
        <p:sp>
          <p:nvSpPr>
            <p:cNvPr id="3" name="Freeform 3"/>
            <p:cNvSpPr/>
            <p:nvPr/>
          </p:nvSpPr>
          <p:spPr>
            <a:xfrm>
              <a:off x="0" y="0"/>
              <a:ext cx="1999589" cy="3122591"/>
            </a:xfrm>
            <a:custGeom>
              <a:avLst/>
              <a:gdLst/>
              <a:ahLst/>
              <a:cxnLst/>
              <a:rect l="l" t="t" r="r" b="b"/>
              <a:pathLst>
                <a:path w="1999589" h="3122591">
                  <a:moveTo>
                    <a:pt x="30592" y="0"/>
                  </a:moveTo>
                  <a:lnTo>
                    <a:pt x="1968997" y="0"/>
                  </a:lnTo>
                  <a:cubicBezTo>
                    <a:pt x="1977111" y="0"/>
                    <a:pt x="1984892" y="3223"/>
                    <a:pt x="1990629" y="8960"/>
                  </a:cubicBezTo>
                  <a:cubicBezTo>
                    <a:pt x="1996366" y="14697"/>
                    <a:pt x="1999589" y="22478"/>
                    <a:pt x="1999589" y="30592"/>
                  </a:cubicBezTo>
                  <a:lnTo>
                    <a:pt x="1999589" y="3091999"/>
                  </a:lnTo>
                  <a:cubicBezTo>
                    <a:pt x="1999589" y="3108895"/>
                    <a:pt x="1985893" y="3122591"/>
                    <a:pt x="1968997" y="3122591"/>
                  </a:cubicBezTo>
                  <a:lnTo>
                    <a:pt x="30592" y="3122591"/>
                  </a:lnTo>
                  <a:cubicBezTo>
                    <a:pt x="22478" y="3122591"/>
                    <a:pt x="14697" y="3119368"/>
                    <a:pt x="8960" y="3113631"/>
                  </a:cubicBezTo>
                  <a:cubicBezTo>
                    <a:pt x="3223" y="3107894"/>
                    <a:pt x="0" y="3100113"/>
                    <a:pt x="0" y="3091999"/>
                  </a:cubicBezTo>
                  <a:lnTo>
                    <a:pt x="0" y="30592"/>
                  </a:lnTo>
                  <a:cubicBezTo>
                    <a:pt x="0" y="22478"/>
                    <a:pt x="3223" y="14697"/>
                    <a:pt x="8960" y="8960"/>
                  </a:cubicBezTo>
                  <a:cubicBezTo>
                    <a:pt x="14697" y="3223"/>
                    <a:pt x="22478" y="0"/>
                    <a:pt x="30592" y="0"/>
                  </a:cubicBezTo>
                  <a:close/>
                </a:path>
              </a:pathLst>
            </a:custGeom>
            <a:solidFill>
              <a:srgbClr val="1A4C79"/>
            </a:solidFill>
          </p:spPr>
        </p:sp>
        <p:sp>
          <p:nvSpPr>
            <p:cNvPr id="4" name="TextBox 4"/>
            <p:cNvSpPr txBox="1"/>
            <p:nvPr/>
          </p:nvSpPr>
          <p:spPr>
            <a:xfrm>
              <a:off x="0" y="-57150"/>
              <a:ext cx="1999589" cy="3179741"/>
            </a:xfrm>
            <a:prstGeom prst="rect">
              <a:avLst/>
            </a:prstGeom>
          </p:spPr>
          <p:txBody>
            <a:bodyPr lIns="50800" tIns="50800" rIns="50800" bIns="50800" rtlCol="0" anchor="ctr"/>
            <a:lstStyle/>
            <a:p>
              <a:pPr algn="ctr">
                <a:lnSpc>
                  <a:spcPts val="3220"/>
                </a:lnSpc>
              </a:pPr>
            </a:p>
          </p:txBody>
        </p:sp>
      </p:grpSp>
      <p:grpSp>
        <p:nvGrpSpPr>
          <p:cNvPr id="5" name="Group 5"/>
          <p:cNvGrpSpPr/>
          <p:nvPr/>
        </p:nvGrpSpPr>
        <p:grpSpPr>
          <a:xfrm rot="0">
            <a:off x="6172200" y="-890905"/>
            <a:ext cx="12186285" cy="11402695"/>
            <a:chOff x="0" y="0"/>
            <a:chExt cx="2622729" cy="1701779"/>
          </a:xfrm>
        </p:grpSpPr>
        <p:sp>
          <p:nvSpPr>
            <p:cNvPr id="6" name="Freeform 6"/>
            <p:cNvSpPr/>
            <p:nvPr/>
          </p:nvSpPr>
          <p:spPr>
            <a:xfrm>
              <a:off x="0" y="0"/>
              <a:ext cx="2622729" cy="1701779"/>
            </a:xfrm>
            <a:custGeom>
              <a:avLst/>
              <a:gdLst/>
              <a:ahLst/>
              <a:cxnLst/>
              <a:rect l="l" t="t" r="r" b="b"/>
              <a:pathLst>
                <a:path w="2622729" h="1701779">
                  <a:moveTo>
                    <a:pt x="23323" y="0"/>
                  </a:moveTo>
                  <a:lnTo>
                    <a:pt x="2599406" y="0"/>
                  </a:lnTo>
                  <a:cubicBezTo>
                    <a:pt x="2605592" y="0"/>
                    <a:pt x="2611524" y="2457"/>
                    <a:pt x="2615898" y="6831"/>
                  </a:cubicBezTo>
                  <a:cubicBezTo>
                    <a:pt x="2620272" y="11205"/>
                    <a:pt x="2622729" y="17138"/>
                    <a:pt x="2622729" y="23323"/>
                  </a:cubicBezTo>
                  <a:lnTo>
                    <a:pt x="2622729" y="1678456"/>
                  </a:lnTo>
                  <a:cubicBezTo>
                    <a:pt x="2622729" y="1684642"/>
                    <a:pt x="2620272" y="1690574"/>
                    <a:pt x="2615898" y="1694948"/>
                  </a:cubicBezTo>
                  <a:cubicBezTo>
                    <a:pt x="2611524" y="1699322"/>
                    <a:pt x="2605592" y="1701779"/>
                    <a:pt x="2599406" y="1701779"/>
                  </a:cubicBezTo>
                  <a:lnTo>
                    <a:pt x="23323" y="1701779"/>
                  </a:lnTo>
                  <a:cubicBezTo>
                    <a:pt x="17138" y="1701779"/>
                    <a:pt x="11205" y="1699322"/>
                    <a:pt x="6831" y="1694948"/>
                  </a:cubicBezTo>
                  <a:cubicBezTo>
                    <a:pt x="2457" y="1690574"/>
                    <a:pt x="0" y="1684642"/>
                    <a:pt x="0" y="1678456"/>
                  </a:cubicBezTo>
                  <a:lnTo>
                    <a:pt x="0" y="23323"/>
                  </a:lnTo>
                  <a:cubicBezTo>
                    <a:pt x="0" y="17138"/>
                    <a:pt x="2457" y="11205"/>
                    <a:pt x="6831" y="6831"/>
                  </a:cubicBezTo>
                  <a:cubicBezTo>
                    <a:pt x="11205" y="2457"/>
                    <a:pt x="17138" y="0"/>
                    <a:pt x="23323" y="0"/>
                  </a:cubicBezTo>
                  <a:close/>
                </a:path>
              </a:pathLst>
            </a:custGeom>
            <a:solidFill>
              <a:srgbClr val="1A4C79"/>
            </a:solidFill>
          </p:spPr>
        </p:sp>
        <p:sp>
          <p:nvSpPr>
            <p:cNvPr id="7" name="TextBox 7"/>
            <p:cNvSpPr txBox="1"/>
            <p:nvPr/>
          </p:nvSpPr>
          <p:spPr>
            <a:xfrm>
              <a:off x="0" y="-57150"/>
              <a:ext cx="2622729" cy="1758929"/>
            </a:xfrm>
            <a:prstGeom prst="rect">
              <a:avLst/>
            </a:prstGeom>
          </p:spPr>
          <p:txBody>
            <a:bodyPr lIns="50800" tIns="50800" rIns="50800" bIns="50800" rtlCol="0" anchor="ctr"/>
            <a:lstStyle/>
            <a:p>
              <a:pPr algn="ctr">
                <a:lnSpc>
                  <a:spcPts val="3220"/>
                </a:lnSpc>
              </a:pPr>
            </a:p>
          </p:txBody>
        </p:sp>
      </p:grpSp>
      <p:grpSp>
        <p:nvGrpSpPr>
          <p:cNvPr id="8" name="Group 8"/>
          <p:cNvGrpSpPr/>
          <p:nvPr/>
        </p:nvGrpSpPr>
        <p:grpSpPr>
          <a:xfrm rot="7480473">
            <a:off x="-1569297" y="-1656850"/>
            <a:ext cx="9802755" cy="20478256"/>
            <a:chOff x="0" y="0"/>
            <a:chExt cx="2581796" cy="5393450"/>
          </a:xfrm>
        </p:grpSpPr>
        <p:sp>
          <p:nvSpPr>
            <p:cNvPr id="9" name="Freeform 9"/>
            <p:cNvSpPr/>
            <p:nvPr/>
          </p:nvSpPr>
          <p:spPr>
            <a:xfrm>
              <a:off x="0" y="0"/>
              <a:ext cx="2581796" cy="5393450"/>
            </a:xfrm>
            <a:custGeom>
              <a:avLst/>
              <a:gdLst/>
              <a:ahLst/>
              <a:cxnLst/>
              <a:rect l="l" t="t" r="r" b="b"/>
              <a:pathLst>
                <a:path w="2581796" h="5393450">
                  <a:moveTo>
                    <a:pt x="23693" y="0"/>
                  </a:moveTo>
                  <a:lnTo>
                    <a:pt x="2558102" y="0"/>
                  </a:lnTo>
                  <a:cubicBezTo>
                    <a:pt x="2564386" y="0"/>
                    <a:pt x="2570413" y="2496"/>
                    <a:pt x="2574856" y="6940"/>
                  </a:cubicBezTo>
                  <a:cubicBezTo>
                    <a:pt x="2579299" y="11383"/>
                    <a:pt x="2581796" y="17409"/>
                    <a:pt x="2581796" y="23693"/>
                  </a:cubicBezTo>
                  <a:lnTo>
                    <a:pt x="2581796" y="5369757"/>
                  </a:lnTo>
                  <a:cubicBezTo>
                    <a:pt x="2581796" y="5376041"/>
                    <a:pt x="2579299" y="5382067"/>
                    <a:pt x="2574856" y="5386511"/>
                  </a:cubicBezTo>
                  <a:cubicBezTo>
                    <a:pt x="2570413" y="5390954"/>
                    <a:pt x="2564386" y="5393450"/>
                    <a:pt x="2558102" y="5393450"/>
                  </a:cubicBezTo>
                  <a:lnTo>
                    <a:pt x="23693" y="5393450"/>
                  </a:lnTo>
                  <a:cubicBezTo>
                    <a:pt x="17409" y="5393450"/>
                    <a:pt x="11383" y="5390954"/>
                    <a:pt x="6940" y="5386511"/>
                  </a:cubicBezTo>
                  <a:cubicBezTo>
                    <a:pt x="2496" y="5382067"/>
                    <a:pt x="0" y="5376041"/>
                    <a:pt x="0" y="5369757"/>
                  </a:cubicBezTo>
                  <a:lnTo>
                    <a:pt x="0" y="23693"/>
                  </a:lnTo>
                  <a:cubicBezTo>
                    <a:pt x="0" y="17409"/>
                    <a:pt x="2496" y="11383"/>
                    <a:pt x="6940" y="6940"/>
                  </a:cubicBezTo>
                  <a:cubicBezTo>
                    <a:pt x="11383" y="2496"/>
                    <a:pt x="17409" y="0"/>
                    <a:pt x="23693" y="0"/>
                  </a:cubicBezTo>
                  <a:close/>
                </a:path>
              </a:pathLst>
            </a:custGeom>
            <a:gradFill rotWithShape="1">
              <a:gsLst>
                <a:gs pos="0">
                  <a:srgbClr val="1A4C79">
                    <a:alpha val="0"/>
                  </a:srgbClr>
                </a:gs>
                <a:gs pos="50000">
                  <a:srgbClr val="12385C">
                    <a:alpha val="100000"/>
                  </a:srgbClr>
                </a:gs>
                <a:gs pos="100000">
                  <a:srgbClr val="082948">
                    <a:alpha val="100000"/>
                  </a:srgbClr>
                </a:gs>
              </a:gsLst>
              <a:lin ang="0"/>
            </a:gradFill>
          </p:spPr>
        </p:sp>
        <p:sp>
          <p:nvSpPr>
            <p:cNvPr id="10" name="TextBox 10"/>
            <p:cNvSpPr txBox="1"/>
            <p:nvPr/>
          </p:nvSpPr>
          <p:spPr>
            <a:xfrm>
              <a:off x="0" y="-57150"/>
              <a:ext cx="2581796" cy="5450600"/>
            </a:xfrm>
            <a:prstGeom prst="rect">
              <a:avLst/>
            </a:prstGeom>
          </p:spPr>
          <p:txBody>
            <a:bodyPr lIns="50800" tIns="50800" rIns="50800" bIns="50800" rtlCol="0" anchor="ctr"/>
            <a:lstStyle/>
            <a:p>
              <a:pPr algn="ctr">
                <a:lnSpc>
                  <a:spcPts val="3220"/>
                </a:lnSpc>
              </a:pPr>
            </a:p>
          </p:txBody>
        </p:sp>
      </p:grpSp>
      <p:sp>
        <p:nvSpPr>
          <p:cNvPr id="11" name="Freeform 11"/>
          <p:cNvSpPr/>
          <p:nvPr/>
        </p:nvSpPr>
        <p:spPr>
          <a:xfrm>
            <a:off x="7664450" y="-2286000"/>
            <a:ext cx="3886200" cy="3667125"/>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nvGrpSpPr>
          <p:cNvPr id="43" name="Group 42"/>
          <p:cNvGrpSpPr/>
          <p:nvPr>
            <p:custDataLst>
              <p:tags r:id="rId3"/>
            </p:custDataLst>
          </p:nvPr>
        </p:nvGrpSpPr>
        <p:grpSpPr>
          <a:xfrm>
            <a:off x="996315" y="2841625"/>
            <a:ext cx="820420" cy="820420"/>
            <a:chOff x="-231" y="4475"/>
            <a:chExt cx="1292" cy="1292"/>
          </a:xfrm>
        </p:grpSpPr>
        <p:grpSp>
          <p:nvGrpSpPr>
            <p:cNvPr id="14" name="Group 14"/>
            <p:cNvGrpSpPr/>
            <p:nvPr>
              <p:custDataLst>
                <p:tags r:id="rId4"/>
              </p:custDataLst>
            </p:nvPr>
          </p:nvGrpSpPr>
          <p:grpSpPr>
            <a:xfrm rot="0">
              <a:off x="-231" y="4475"/>
              <a:ext cx="1293" cy="1293"/>
              <a:chOff x="0" y="0"/>
              <a:chExt cx="812800" cy="812800"/>
            </a:xfrm>
          </p:grpSpPr>
          <p:sp>
            <p:nvSpPr>
              <p:cNvPr id="15" name="Freeform 15"/>
              <p:cNvSpPr/>
              <p:nvPr>
                <p:custDataLst>
                  <p:tags r:id="rId5"/>
                </p:custDataLst>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7D0E"/>
              </a:solidFill>
            </p:spPr>
          </p:sp>
          <p:sp>
            <p:nvSpPr>
              <p:cNvPr id="16" name="TextBox 16"/>
              <p:cNvSpPr txBox="1"/>
              <p:nvPr/>
            </p:nvSpPr>
            <p:spPr>
              <a:xfrm>
                <a:off x="76200" y="-9525"/>
                <a:ext cx="660400" cy="746125"/>
              </a:xfrm>
              <a:prstGeom prst="rect">
                <a:avLst/>
              </a:prstGeom>
            </p:spPr>
            <p:txBody>
              <a:bodyPr lIns="50800" tIns="50800" rIns="50800" bIns="50800" rtlCol="0" anchor="ctr"/>
              <a:lstStyle/>
              <a:p>
                <a:pPr algn="ctr">
                  <a:lnSpc>
                    <a:spcPts val="2240"/>
                  </a:lnSpc>
                </a:pPr>
              </a:p>
            </p:txBody>
          </p:sp>
        </p:grpSp>
        <p:sp>
          <p:nvSpPr>
            <p:cNvPr id="17" name="Freeform 17"/>
            <p:cNvSpPr/>
            <p:nvPr>
              <p:custDataLst>
                <p:tags r:id="rId6"/>
              </p:custDataLst>
            </p:nvPr>
          </p:nvSpPr>
          <p:spPr>
            <a:xfrm>
              <a:off x="105" y="4810"/>
              <a:ext cx="623" cy="623"/>
            </a:xfrm>
            <a:custGeom>
              <a:avLst/>
              <a:gdLst/>
              <a:ahLst/>
              <a:cxnLst/>
              <a:rect l="l" t="t" r="r" b="b"/>
              <a:pathLst>
                <a:path w="395400" h="395400">
                  <a:moveTo>
                    <a:pt x="0" y="0"/>
                  </a:moveTo>
                  <a:lnTo>
                    <a:pt x="395400" y="0"/>
                  </a:lnTo>
                  <a:lnTo>
                    <a:pt x="395400" y="395400"/>
                  </a:lnTo>
                  <a:lnTo>
                    <a:pt x="0" y="3954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p>
              <a:endParaRPr lang="en-US"/>
            </a:p>
          </p:txBody>
        </p:sp>
      </p:grpSp>
      <p:sp>
        <p:nvSpPr>
          <p:cNvPr id="18" name="Freeform 18"/>
          <p:cNvSpPr/>
          <p:nvPr/>
        </p:nvSpPr>
        <p:spPr>
          <a:xfrm rot="-10593015">
            <a:off x="-1804422" y="4590415"/>
            <a:ext cx="14806586" cy="8857031"/>
          </a:xfrm>
          <a:custGeom>
            <a:avLst/>
            <a:gdLst/>
            <a:ahLst/>
            <a:cxnLst/>
            <a:rect l="l" t="t" r="r" b="b"/>
            <a:pathLst>
              <a:path w="14806586" h="8857031">
                <a:moveTo>
                  <a:pt x="0" y="0"/>
                </a:moveTo>
                <a:lnTo>
                  <a:pt x="14806586" y="0"/>
                </a:lnTo>
                <a:lnTo>
                  <a:pt x="14806586" y="8857031"/>
                </a:lnTo>
                <a:lnTo>
                  <a:pt x="0" y="885703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p>
            <a:endParaRPr lang="en-US"/>
          </a:p>
        </p:txBody>
      </p:sp>
      <p:grpSp>
        <p:nvGrpSpPr>
          <p:cNvPr id="42" name="Group 41"/>
          <p:cNvGrpSpPr/>
          <p:nvPr>
            <p:custDataLst>
              <p:tags r:id="rId11"/>
            </p:custDataLst>
          </p:nvPr>
        </p:nvGrpSpPr>
        <p:grpSpPr>
          <a:xfrm>
            <a:off x="996315" y="4162425"/>
            <a:ext cx="820420" cy="820420"/>
            <a:chOff x="-231" y="7035"/>
            <a:chExt cx="1292" cy="1292"/>
          </a:xfrm>
        </p:grpSpPr>
        <p:grpSp>
          <p:nvGrpSpPr>
            <p:cNvPr id="19" name="Group 19"/>
            <p:cNvGrpSpPr/>
            <p:nvPr>
              <p:custDataLst>
                <p:tags r:id="rId12"/>
              </p:custDataLst>
            </p:nvPr>
          </p:nvGrpSpPr>
          <p:grpSpPr>
            <a:xfrm rot="0">
              <a:off x="-231" y="7035"/>
              <a:ext cx="1293" cy="1293"/>
              <a:chOff x="0" y="0"/>
              <a:chExt cx="812800" cy="812800"/>
            </a:xfrm>
          </p:grpSpPr>
          <p:sp>
            <p:nvSpPr>
              <p:cNvPr id="20" name="Freeform 20"/>
              <p:cNvSpPr/>
              <p:nvPr>
                <p:custDataLst>
                  <p:tags r:id="rId13"/>
                </p:custDataLst>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7D0E"/>
              </a:solidFill>
            </p:spPr>
          </p:sp>
          <p:sp>
            <p:nvSpPr>
              <p:cNvPr id="21" name="TextBox 21"/>
              <p:cNvSpPr txBox="1"/>
              <p:nvPr/>
            </p:nvSpPr>
            <p:spPr>
              <a:xfrm>
                <a:off x="76200" y="-9525"/>
                <a:ext cx="660400" cy="746125"/>
              </a:xfrm>
              <a:prstGeom prst="rect">
                <a:avLst/>
              </a:prstGeom>
            </p:spPr>
            <p:txBody>
              <a:bodyPr lIns="50800" tIns="50800" rIns="50800" bIns="50800" rtlCol="0" anchor="ctr"/>
              <a:lstStyle/>
              <a:p>
                <a:pPr algn="ctr">
                  <a:lnSpc>
                    <a:spcPts val="2240"/>
                  </a:lnSpc>
                </a:pPr>
              </a:p>
            </p:txBody>
          </p:sp>
        </p:grpSp>
        <p:sp>
          <p:nvSpPr>
            <p:cNvPr id="22" name="Freeform 22"/>
            <p:cNvSpPr/>
            <p:nvPr>
              <p:custDataLst>
                <p:tags r:id="rId14"/>
              </p:custDataLst>
            </p:nvPr>
          </p:nvSpPr>
          <p:spPr>
            <a:xfrm>
              <a:off x="105" y="7370"/>
              <a:ext cx="623" cy="623"/>
            </a:xfrm>
            <a:custGeom>
              <a:avLst/>
              <a:gdLst/>
              <a:ahLst/>
              <a:cxnLst/>
              <a:rect l="l" t="t" r="r" b="b"/>
              <a:pathLst>
                <a:path w="395400" h="395400">
                  <a:moveTo>
                    <a:pt x="0" y="0"/>
                  </a:moveTo>
                  <a:lnTo>
                    <a:pt x="395400" y="0"/>
                  </a:lnTo>
                  <a:lnTo>
                    <a:pt x="395400" y="395400"/>
                  </a:lnTo>
                  <a:lnTo>
                    <a:pt x="0" y="3954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p>
              <a:endParaRPr lang="en-US"/>
            </a:p>
          </p:txBody>
        </p:sp>
      </p:grpSp>
      <p:sp>
        <p:nvSpPr>
          <p:cNvPr id="32" name="TextBox 32"/>
          <p:cNvSpPr txBox="1"/>
          <p:nvPr/>
        </p:nvSpPr>
        <p:spPr>
          <a:xfrm>
            <a:off x="2679065" y="892175"/>
            <a:ext cx="6665595" cy="958850"/>
          </a:xfrm>
          <a:prstGeom prst="rect">
            <a:avLst/>
          </a:prstGeom>
        </p:spPr>
        <p:txBody>
          <a:bodyPr wrap="square" lIns="0" tIns="0" rIns="0" bIns="0" rtlCol="0" anchor="t">
            <a:spAutoFit/>
          </a:bodyPr>
          <a:lstStyle/>
          <a:p>
            <a:pPr algn="l">
              <a:lnSpc>
                <a:spcPts val="7480"/>
              </a:lnSpc>
            </a:pPr>
            <a:r>
              <a:rPr lang="en-US" sz="6800" b="1">
                <a:solidFill>
                  <a:srgbClr val="FFFFFF"/>
                </a:solidFill>
                <a:latin typeface="Calibri" panose="020F0502020204030204" charset="0"/>
                <a:ea typeface="Agrandir Bold" panose="00000800000000000000"/>
                <a:cs typeface="Calibri" panose="020F0502020204030204" charset="0"/>
                <a:sym typeface="Agrandir Bold" panose="00000800000000000000"/>
              </a:rPr>
              <a:t>What We Offer</a:t>
            </a:r>
            <a:endParaRPr lang="en-US" sz="6800" b="1">
              <a:solidFill>
                <a:srgbClr val="FFFFFF"/>
              </a:solidFill>
              <a:latin typeface="Calibri" panose="020F0502020204030204" charset="0"/>
              <a:ea typeface="Agrandir Bold" panose="00000800000000000000"/>
              <a:cs typeface="Calibri" panose="020F0502020204030204" charset="0"/>
              <a:sym typeface="Agrandir Bold" panose="00000800000000000000"/>
            </a:endParaRPr>
          </a:p>
        </p:txBody>
      </p:sp>
      <p:sp>
        <p:nvSpPr>
          <p:cNvPr id="33" name="TextBox 33"/>
          <p:cNvSpPr txBox="1"/>
          <p:nvPr/>
        </p:nvSpPr>
        <p:spPr>
          <a:xfrm>
            <a:off x="2667179" y="370066"/>
            <a:ext cx="3688135" cy="424831"/>
          </a:xfrm>
          <a:prstGeom prst="rect">
            <a:avLst/>
          </a:prstGeom>
        </p:spPr>
        <p:txBody>
          <a:bodyPr lIns="0" tIns="0" rIns="0" bIns="0" rtlCol="0" anchor="t">
            <a:spAutoFit/>
          </a:bodyPr>
          <a:lstStyle/>
          <a:p>
            <a:pPr marL="0" lvl="0" indent="0" algn="l">
              <a:lnSpc>
                <a:spcPts val="3360"/>
              </a:lnSpc>
              <a:spcBef>
                <a:spcPct val="0"/>
              </a:spcBef>
            </a:pPr>
            <a:r>
              <a:rPr lang="en-US" sz="2400" b="1">
                <a:solidFill>
                  <a:srgbClr val="FFFFFF"/>
                </a:solidFill>
                <a:latin typeface="Poppins Bold" panose="00000800000000000000"/>
                <a:ea typeface="Poppins Bold" panose="00000800000000000000"/>
                <a:cs typeface="Poppins Bold" panose="00000800000000000000"/>
                <a:sym typeface="Poppins Bold" panose="00000800000000000000"/>
              </a:rPr>
              <a:t>Our Key Solutions</a:t>
            </a:r>
            <a:endParaRPr lang="en-US" sz="2400" b="1">
              <a:solidFill>
                <a:srgbClr val="FFFFFF"/>
              </a:solidFill>
              <a:latin typeface="Poppins Bold" panose="00000800000000000000"/>
              <a:ea typeface="Poppins Bold" panose="00000800000000000000"/>
              <a:cs typeface="Poppins Bold" panose="00000800000000000000"/>
              <a:sym typeface="Poppins Bold" panose="00000800000000000000"/>
            </a:endParaRPr>
          </a:p>
        </p:txBody>
      </p:sp>
      <p:sp>
        <p:nvSpPr>
          <p:cNvPr id="34" name="TextBox 34"/>
          <p:cNvSpPr txBox="1"/>
          <p:nvPr>
            <p:custDataLst>
              <p:tags r:id="rId15"/>
            </p:custDataLst>
          </p:nvPr>
        </p:nvSpPr>
        <p:spPr>
          <a:xfrm>
            <a:off x="2037715" y="3133090"/>
            <a:ext cx="3948430" cy="358775"/>
          </a:xfrm>
          <a:prstGeom prst="rect">
            <a:avLst/>
          </a:prstGeom>
        </p:spPr>
        <p:txBody>
          <a:bodyPr wrap="square" lIns="0" tIns="0" rIns="0" bIns="0" rtlCol="0" anchor="t">
            <a:spAutoFit/>
          </a:bodyPr>
          <a:lstStyle/>
          <a:p>
            <a:pPr algn="l">
              <a:lnSpc>
                <a:spcPts val="2800"/>
              </a:lnSpc>
            </a:pPr>
            <a:r>
              <a:rPr lang="en-US" sz="2000" b="1">
                <a:solidFill>
                  <a:schemeClr val="bg1"/>
                </a:solidFill>
                <a:latin typeface="Poppins Semi-Bold" panose="00000700000000000000"/>
                <a:ea typeface="Poppins Semi-Bold" panose="00000700000000000000"/>
                <a:cs typeface="Poppins Semi-Bold" panose="00000700000000000000"/>
                <a:sym typeface="Poppins Semi-Bold" panose="00000700000000000000"/>
              </a:rPr>
              <a:t>Smart Tank Technology</a:t>
            </a:r>
            <a:endParaRPr lang="en-US" sz="2000" b="1">
              <a:solidFill>
                <a:schemeClr val="bg1"/>
              </a:solidFill>
              <a:latin typeface="Poppins Semi-Bold" panose="00000700000000000000"/>
              <a:ea typeface="Poppins Semi-Bold" panose="00000700000000000000"/>
              <a:cs typeface="Poppins Semi-Bold" panose="00000700000000000000"/>
              <a:sym typeface="Poppins Semi-Bold" panose="00000700000000000000"/>
            </a:endParaRPr>
          </a:p>
        </p:txBody>
      </p:sp>
      <p:sp>
        <p:nvSpPr>
          <p:cNvPr id="35" name="TextBox 35"/>
          <p:cNvSpPr txBox="1"/>
          <p:nvPr>
            <p:custDataLst>
              <p:tags r:id="rId16"/>
            </p:custDataLst>
          </p:nvPr>
        </p:nvSpPr>
        <p:spPr>
          <a:xfrm>
            <a:off x="1961491" y="4377374"/>
            <a:ext cx="3396221" cy="358775"/>
          </a:xfrm>
          <a:prstGeom prst="rect">
            <a:avLst/>
          </a:prstGeom>
        </p:spPr>
        <p:txBody>
          <a:bodyPr lIns="0" tIns="0" rIns="0" bIns="0" rtlCol="0" anchor="t">
            <a:spAutoFit/>
          </a:bodyPr>
          <a:lstStyle/>
          <a:p>
            <a:pPr algn="l">
              <a:lnSpc>
                <a:spcPts val="2800"/>
              </a:lnSpc>
            </a:pPr>
            <a:r>
              <a:rPr lang="en-US" sz="2000" b="1">
                <a:solidFill>
                  <a:schemeClr val="bg1"/>
                </a:solidFill>
                <a:latin typeface="Poppins Semi-Bold" panose="00000700000000000000"/>
                <a:ea typeface="Poppins Semi-Bold" panose="00000700000000000000"/>
                <a:cs typeface="Poppins Semi-Bold" panose="00000700000000000000"/>
                <a:sym typeface="Poppins Semi-Bold" panose="00000700000000000000"/>
              </a:rPr>
              <a:t> Solar Generator</a:t>
            </a:r>
            <a:endParaRPr lang="en-US" sz="2000" b="1">
              <a:solidFill>
                <a:schemeClr val="bg1"/>
              </a:solidFill>
              <a:latin typeface="Poppins Semi-Bold" panose="00000700000000000000"/>
              <a:ea typeface="Poppins Semi-Bold" panose="00000700000000000000"/>
              <a:cs typeface="Poppins Semi-Bold" panose="00000700000000000000"/>
              <a:sym typeface="Poppins Semi-Bold" panose="00000700000000000000"/>
            </a:endParaRPr>
          </a:p>
        </p:txBody>
      </p:sp>
      <p:sp>
        <p:nvSpPr>
          <p:cNvPr id="38" name="Freeform 38"/>
          <p:cNvSpPr/>
          <p:nvPr/>
        </p:nvSpPr>
        <p:spPr>
          <a:xfrm flipH="1">
            <a:off x="16443765" y="-996894"/>
            <a:ext cx="5847907" cy="4114800"/>
          </a:xfrm>
          <a:custGeom>
            <a:avLst/>
            <a:gdLst/>
            <a:ahLst/>
            <a:cxnLst/>
            <a:rect l="l" t="t" r="r" b="b"/>
            <a:pathLst>
              <a:path w="5847907" h="4114800">
                <a:moveTo>
                  <a:pt x="5847907" y="0"/>
                </a:moveTo>
                <a:lnTo>
                  <a:pt x="0" y="0"/>
                </a:lnTo>
                <a:lnTo>
                  <a:pt x="0" y="4114800"/>
                </a:lnTo>
                <a:lnTo>
                  <a:pt x="5847907" y="4114800"/>
                </a:lnTo>
                <a:lnTo>
                  <a:pt x="5847907" y="0"/>
                </a:lnTo>
                <a:close/>
              </a:path>
            </a:pathLst>
          </a:custGeom>
          <a:blipFill>
            <a:blip r:embed="rId17">
              <a:extLst>
                <a:ext uri="{96DAC541-7B7A-43D3-8B79-37D633B846F1}">
                  <asvg:svgBlip xmlns:asvg="http://schemas.microsoft.com/office/drawing/2016/SVG/main" r:embed="rId18"/>
                </a:ext>
              </a:extLst>
            </a:blip>
            <a:stretch>
              <a:fillRect/>
            </a:stretch>
          </a:blipFill>
        </p:spPr>
      </p:sp>
      <p:grpSp>
        <p:nvGrpSpPr>
          <p:cNvPr id="51" name="Group 50"/>
          <p:cNvGrpSpPr/>
          <p:nvPr>
            <p:custDataLst>
              <p:tags r:id="rId19"/>
            </p:custDataLst>
          </p:nvPr>
        </p:nvGrpSpPr>
        <p:grpSpPr>
          <a:xfrm>
            <a:off x="988060" y="5600700"/>
            <a:ext cx="820420" cy="820420"/>
            <a:chOff x="-231" y="7035"/>
            <a:chExt cx="1292" cy="1292"/>
          </a:xfrm>
        </p:grpSpPr>
        <p:grpSp>
          <p:nvGrpSpPr>
            <p:cNvPr id="52" name="Group 19"/>
            <p:cNvGrpSpPr/>
            <p:nvPr>
              <p:custDataLst>
                <p:tags r:id="rId20"/>
              </p:custDataLst>
            </p:nvPr>
          </p:nvGrpSpPr>
          <p:grpSpPr>
            <a:xfrm rot="0">
              <a:off x="-231" y="7035"/>
              <a:ext cx="1293" cy="1293"/>
              <a:chOff x="0" y="0"/>
              <a:chExt cx="812800" cy="812800"/>
            </a:xfrm>
          </p:grpSpPr>
          <p:sp>
            <p:nvSpPr>
              <p:cNvPr id="53" name="Freeform 20"/>
              <p:cNvSpPr/>
              <p:nvPr>
                <p:custDataLst>
                  <p:tags r:id="rId21"/>
                </p:custDataLst>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7D0E"/>
              </a:solidFill>
            </p:spPr>
          </p:sp>
          <p:sp>
            <p:nvSpPr>
              <p:cNvPr id="54" name="TextBox 21"/>
              <p:cNvSpPr txBox="1"/>
              <p:nvPr/>
            </p:nvSpPr>
            <p:spPr>
              <a:xfrm>
                <a:off x="76200" y="-9525"/>
                <a:ext cx="660400" cy="746125"/>
              </a:xfrm>
              <a:prstGeom prst="rect">
                <a:avLst/>
              </a:prstGeom>
            </p:spPr>
            <p:txBody>
              <a:bodyPr lIns="50800" tIns="50800" rIns="50800" bIns="50800" rtlCol="0" anchor="ctr"/>
              <a:p>
                <a:pPr algn="ctr">
                  <a:lnSpc>
                    <a:spcPts val="2240"/>
                  </a:lnSpc>
                </a:pPr>
              </a:p>
            </p:txBody>
          </p:sp>
        </p:grpSp>
        <p:sp>
          <p:nvSpPr>
            <p:cNvPr id="55" name="Freeform 22"/>
            <p:cNvSpPr/>
            <p:nvPr>
              <p:custDataLst>
                <p:tags r:id="rId22"/>
              </p:custDataLst>
            </p:nvPr>
          </p:nvSpPr>
          <p:spPr>
            <a:xfrm>
              <a:off x="105" y="7370"/>
              <a:ext cx="623" cy="623"/>
            </a:xfrm>
            <a:custGeom>
              <a:avLst/>
              <a:gdLst/>
              <a:ahLst/>
              <a:cxnLst/>
              <a:rect l="l" t="t" r="r" b="b"/>
              <a:pathLst>
                <a:path w="395400" h="395400">
                  <a:moveTo>
                    <a:pt x="0" y="0"/>
                  </a:moveTo>
                  <a:lnTo>
                    <a:pt x="395400" y="0"/>
                  </a:lnTo>
                  <a:lnTo>
                    <a:pt x="395400" y="395400"/>
                  </a:lnTo>
                  <a:lnTo>
                    <a:pt x="0" y="3954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p>
              <a:endParaRPr lang="en-US"/>
            </a:p>
          </p:txBody>
        </p:sp>
      </p:grpSp>
      <p:grpSp>
        <p:nvGrpSpPr>
          <p:cNvPr id="56" name="Group 55"/>
          <p:cNvGrpSpPr/>
          <p:nvPr>
            <p:custDataLst>
              <p:tags r:id="rId23"/>
            </p:custDataLst>
          </p:nvPr>
        </p:nvGrpSpPr>
        <p:grpSpPr>
          <a:xfrm>
            <a:off x="936625" y="6896100"/>
            <a:ext cx="820420" cy="820420"/>
            <a:chOff x="-231" y="7035"/>
            <a:chExt cx="1292" cy="1292"/>
          </a:xfrm>
        </p:grpSpPr>
        <p:grpSp>
          <p:nvGrpSpPr>
            <p:cNvPr id="57" name="Group 19"/>
            <p:cNvGrpSpPr/>
            <p:nvPr>
              <p:custDataLst>
                <p:tags r:id="rId24"/>
              </p:custDataLst>
            </p:nvPr>
          </p:nvGrpSpPr>
          <p:grpSpPr>
            <a:xfrm rot="0">
              <a:off x="-231" y="7035"/>
              <a:ext cx="1293" cy="1293"/>
              <a:chOff x="0" y="0"/>
              <a:chExt cx="812800" cy="812800"/>
            </a:xfrm>
          </p:grpSpPr>
          <p:sp>
            <p:nvSpPr>
              <p:cNvPr id="58" name="Freeform 20"/>
              <p:cNvSpPr/>
              <p:nvPr>
                <p:custDataLst>
                  <p:tags r:id="rId25"/>
                </p:custDataLst>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7D0E"/>
              </a:solidFill>
            </p:spPr>
          </p:sp>
          <p:sp>
            <p:nvSpPr>
              <p:cNvPr id="59" name="TextBox 21"/>
              <p:cNvSpPr txBox="1"/>
              <p:nvPr/>
            </p:nvSpPr>
            <p:spPr>
              <a:xfrm>
                <a:off x="76200" y="-9525"/>
                <a:ext cx="660400" cy="746125"/>
              </a:xfrm>
              <a:prstGeom prst="rect">
                <a:avLst/>
              </a:prstGeom>
            </p:spPr>
            <p:txBody>
              <a:bodyPr lIns="50800" tIns="50800" rIns="50800" bIns="50800" rtlCol="0" anchor="ctr"/>
              <a:lstStyle/>
              <a:p>
                <a:pPr algn="ctr">
                  <a:lnSpc>
                    <a:spcPts val="2240"/>
                  </a:lnSpc>
                </a:pPr>
              </a:p>
            </p:txBody>
          </p:sp>
        </p:grpSp>
        <p:sp>
          <p:nvSpPr>
            <p:cNvPr id="60" name="Freeform 22"/>
            <p:cNvSpPr/>
            <p:nvPr>
              <p:custDataLst>
                <p:tags r:id="rId26"/>
              </p:custDataLst>
            </p:nvPr>
          </p:nvSpPr>
          <p:spPr>
            <a:xfrm>
              <a:off x="105" y="7370"/>
              <a:ext cx="623" cy="623"/>
            </a:xfrm>
            <a:custGeom>
              <a:avLst/>
              <a:gdLst/>
              <a:ahLst/>
              <a:cxnLst/>
              <a:rect l="l" t="t" r="r" b="b"/>
              <a:pathLst>
                <a:path w="395400" h="395400">
                  <a:moveTo>
                    <a:pt x="0" y="0"/>
                  </a:moveTo>
                  <a:lnTo>
                    <a:pt x="395400" y="0"/>
                  </a:lnTo>
                  <a:lnTo>
                    <a:pt x="395400" y="395400"/>
                  </a:lnTo>
                  <a:lnTo>
                    <a:pt x="0" y="3954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p>
              <a:endParaRPr lang="en-US"/>
            </a:p>
          </p:txBody>
        </p:sp>
      </p:grpSp>
      <p:sp>
        <p:nvSpPr>
          <p:cNvPr id="71" name="TextBox 35"/>
          <p:cNvSpPr txBox="1"/>
          <p:nvPr>
            <p:custDataLst>
              <p:tags r:id="rId27"/>
            </p:custDataLst>
          </p:nvPr>
        </p:nvSpPr>
        <p:spPr>
          <a:xfrm>
            <a:off x="1981200" y="5829300"/>
            <a:ext cx="6064885" cy="358775"/>
          </a:xfrm>
          <a:prstGeom prst="rect">
            <a:avLst/>
          </a:prstGeom>
        </p:spPr>
        <p:txBody>
          <a:bodyPr wrap="square" lIns="0" tIns="0" rIns="0" bIns="0" rtlCol="0" anchor="t">
            <a:spAutoFit/>
          </a:bodyPr>
          <a:p>
            <a:pPr algn="l">
              <a:lnSpc>
                <a:spcPts val="2800"/>
              </a:lnSpc>
            </a:pPr>
            <a:r>
              <a:rPr lang="en-US" sz="2000" b="1">
                <a:solidFill>
                  <a:schemeClr val="bg1"/>
                </a:solidFill>
                <a:latin typeface="Poppins Semi-Bold" panose="00000700000000000000"/>
                <a:ea typeface="Poppins Semi-Bold" panose="00000700000000000000"/>
                <a:cs typeface="Poppins Semi-Bold" panose="00000700000000000000"/>
                <a:sym typeface="Poppins Semi-Bold" panose="00000700000000000000"/>
              </a:rPr>
              <a:t>Downstream Oil &amp; Gas Management System</a:t>
            </a:r>
            <a:endParaRPr lang="en-US" sz="2000" b="1">
              <a:solidFill>
                <a:schemeClr val="bg1"/>
              </a:solidFill>
              <a:latin typeface="Poppins Semi-Bold" panose="00000700000000000000"/>
              <a:ea typeface="Poppins Semi-Bold" panose="00000700000000000000"/>
              <a:cs typeface="Poppins Semi-Bold" panose="00000700000000000000"/>
              <a:sym typeface="Poppins Semi-Bold" panose="00000700000000000000"/>
            </a:endParaRPr>
          </a:p>
        </p:txBody>
      </p:sp>
      <p:sp>
        <p:nvSpPr>
          <p:cNvPr id="73" name="TextBox 35"/>
          <p:cNvSpPr txBox="1"/>
          <p:nvPr>
            <p:custDataLst>
              <p:tags r:id="rId28"/>
            </p:custDataLst>
          </p:nvPr>
        </p:nvSpPr>
        <p:spPr>
          <a:xfrm>
            <a:off x="1969111" y="7108509"/>
            <a:ext cx="3396221" cy="358775"/>
          </a:xfrm>
          <a:prstGeom prst="rect">
            <a:avLst/>
          </a:prstGeom>
        </p:spPr>
        <p:txBody>
          <a:bodyPr lIns="0" tIns="0" rIns="0" bIns="0" rtlCol="0" anchor="t">
            <a:spAutoFit/>
          </a:bodyPr>
          <a:lstStyle/>
          <a:p>
            <a:pPr algn="l">
              <a:lnSpc>
                <a:spcPts val="2800"/>
              </a:lnSpc>
            </a:pPr>
            <a:r>
              <a:rPr lang="en-US" sz="2000" b="1">
                <a:solidFill>
                  <a:schemeClr val="bg1"/>
                </a:solidFill>
                <a:latin typeface="Poppins Semi-Bold" panose="00000700000000000000"/>
                <a:ea typeface="Poppins Semi-Bold" panose="00000700000000000000"/>
                <a:cs typeface="Poppins Semi-Bold" panose="00000700000000000000"/>
                <a:sym typeface="Poppins Semi-Bold" panose="00000700000000000000"/>
              </a:rPr>
              <a:t>Starking Energy Saver</a:t>
            </a:r>
            <a:endParaRPr lang="en-US" sz="2000" b="1">
              <a:solidFill>
                <a:schemeClr val="bg1"/>
              </a:solidFill>
              <a:latin typeface="Poppins Semi-Bold" panose="00000700000000000000"/>
              <a:ea typeface="Poppins Semi-Bold" panose="00000700000000000000"/>
              <a:cs typeface="Poppins Semi-Bold" panose="00000700000000000000"/>
              <a:sym typeface="Poppins Semi-Bold" panose="00000700000000000000"/>
            </a:endParaRPr>
          </a:p>
        </p:txBody>
      </p:sp>
      <p:grpSp>
        <p:nvGrpSpPr>
          <p:cNvPr id="13" name="Group 12"/>
          <p:cNvGrpSpPr/>
          <p:nvPr>
            <p:custDataLst>
              <p:tags r:id="rId29"/>
            </p:custDataLst>
          </p:nvPr>
        </p:nvGrpSpPr>
        <p:grpSpPr>
          <a:xfrm>
            <a:off x="876300" y="8359775"/>
            <a:ext cx="820420" cy="820420"/>
            <a:chOff x="-231" y="7035"/>
            <a:chExt cx="1292" cy="1292"/>
          </a:xfrm>
        </p:grpSpPr>
        <p:grpSp>
          <p:nvGrpSpPr>
            <p:cNvPr id="31" name="Group 19"/>
            <p:cNvGrpSpPr/>
            <p:nvPr>
              <p:custDataLst>
                <p:tags r:id="rId30"/>
              </p:custDataLst>
            </p:nvPr>
          </p:nvGrpSpPr>
          <p:grpSpPr>
            <a:xfrm rot="0">
              <a:off x="-231" y="7035"/>
              <a:ext cx="1293" cy="1293"/>
              <a:chOff x="0" y="0"/>
              <a:chExt cx="812800" cy="812800"/>
            </a:xfrm>
          </p:grpSpPr>
          <p:sp>
            <p:nvSpPr>
              <p:cNvPr id="76" name="Freeform 20"/>
              <p:cNvSpPr/>
              <p:nvPr>
                <p:custDataLst>
                  <p:tags r:id="rId31"/>
                </p:custDataLst>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7D0E"/>
              </a:solidFill>
            </p:spPr>
          </p:sp>
          <p:sp>
            <p:nvSpPr>
              <p:cNvPr id="77" name="TextBox 21"/>
              <p:cNvSpPr txBox="1"/>
              <p:nvPr/>
            </p:nvSpPr>
            <p:spPr>
              <a:xfrm>
                <a:off x="76200" y="-9525"/>
                <a:ext cx="660400" cy="746125"/>
              </a:xfrm>
              <a:prstGeom prst="rect">
                <a:avLst/>
              </a:prstGeom>
            </p:spPr>
            <p:txBody>
              <a:bodyPr lIns="50800" tIns="50800" rIns="50800" bIns="50800" rtlCol="0" anchor="ctr"/>
              <a:p>
                <a:pPr algn="ctr">
                  <a:lnSpc>
                    <a:spcPts val="2240"/>
                  </a:lnSpc>
                </a:pPr>
              </a:p>
            </p:txBody>
          </p:sp>
        </p:grpSp>
        <p:sp>
          <p:nvSpPr>
            <p:cNvPr id="78" name="Freeform 22"/>
            <p:cNvSpPr/>
            <p:nvPr>
              <p:custDataLst>
                <p:tags r:id="rId32"/>
              </p:custDataLst>
            </p:nvPr>
          </p:nvSpPr>
          <p:spPr>
            <a:xfrm>
              <a:off x="105" y="7370"/>
              <a:ext cx="623" cy="623"/>
            </a:xfrm>
            <a:custGeom>
              <a:avLst/>
              <a:gdLst/>
              <a:ahLst/>
              <a:cxnLst/>
              <a:rect l="l" t="t" r="r" b="b"/>
              <a:pathLst>
                <a:path w="395400" h="395400">
                  <a:moveTo>
                    <a:pt x="0" y="0"/>
                  </a:moveTo>
                  <a:lnTo>
                    <a:pt x="395400" y="0"/>
                  </a:lnTo>
                  <a:lnTo>
                    <a:pt x="395400" y="395400"/>
                  </a:lnTo>
                  <a:lnTo>
                    <a:pt x="0" y="3954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p>
              <a:endParaRPr lang="en-US"/>
            </a:p>
          </p:txBody>
        </p:sp>
      </p:grpSp>
      <p:sp>
        <p:nvSpPr>
          <p:cNvPr id="79" name="TextBox 35"/>
          <p:cNvSpPr txBox="1"/>
          <p:nvPr>
            <p:custDataLst>
              <p:tags r:id="rId33"/>
            </p:custDataLst>
          </p:nvPr>
        </p:nvSpPr>
        <p:spPr>
          <a:xfrm>
            <a:off x="1981200" y="8572500"/>
            <a:ext cx="5961380" cy="358775"/>
          </a:xfrm>
          <a:prstGeom prst="rect">
            <a:avLst/>
          </a:prstGeom>
        </p:spPr>
        <p:txBody>
          <a:bodyPr wrap="square" lIns="0" tIns="0" rIns="0" bIns="0" rtlCol="0" anchor="t">
            <a:spAutoFit/>
          </a:bodyPr>
          <a:p>
            <a:pPr algn="l">
              <a:lnSpc>
                <a:spcPts val="2800"/>
              </a:lnSpc>
            </a:pPr>
            <a:r>
              <a:rPr lang="en-US" sz="2000" b="1">
                <a:solidFill>
                  <a:schemeClr val="bg1"/>
                </a:solidFill>
                <a:latin typeface="Poppins Semi-Bold" panose="00000700000000000000"/>
                <a:ea typeface="Poppins Semi-Bold" panose="00000700000000000000"/>
                <a:cs typeface="Poppins Semi-Bold" panose="00000700000000000000"/>
                <a:sym typeface="Poppins Semi-Bold" panose="00000700000000000000"/>
              </a:rPr>
              <a:t>Oil &amp; Gas Inventory Management Outsourcing</a:t>
            </a:r>
            <a:endParaRPr lang="en-US" sz="2000" b="1">
              <a:solidFill>
                <a:schemeClr val="bg1"/>
              </a:solidFill>
              <a:latin typeface="Poppins Semi-Bold" panose="00000700000000000000"/>
              <a:ea typeface="Poppins Semi-Bold" panose="00000700000000000000"/>
              <a:cs typeface="Poppins Semi-Bold" panose="00000700000000000000"/>
              <a:sym typeface="Poppins Semi-Bold" panose="0000070000000000000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grpSp>
        <p:nvGrpSpPr>
          <p:cNvPr id="2" name="Group 2"/>
          <p:cNvGrpSpPr/>
          <p:nvPr/>
        </p:nvGrpSpPr>
        <p:grpSpPr>
          <a:xfrm rot="0">
            <a:off x="14220190" y="-372745"/>
            <a:ext cx="8265795" cy="11161395"/>
            <a:chOff x="0" y="0"/>
            <a:chExt cx="2176958" cy="1873618"/>
          </a:xfrm>
        </p:grpSpPr>
        <p:sp>
          <p:nvSpPr>
            <p:cNvPr id="3" name="Freeform 3"/>
            <p:cNvSpPr/>
            <p:nvPr/>
          </p:nvSpPr>
          <p:spPr>
            <a:xfrm>
              <a:off x="0" y="0"/>
              <a:ext cx="2176959" cy="1873618"/>
            </a:xfrm>
            <a:custGeom>
              <a:avLst/>
              <a:gdLst/>
              <a:ahLst/>
              <a:cxnLst/>
              <a:rect l="l" t="t" r="r" b="b"/>
              <a:pathLst>
                <a:path w="2176959" h="1873618">
                  <a:moveTo>
                    <a:pt x="28099" y="0"/>
                  </a:moveTo>
                  <a:lnTo>
                    <a:pt x="2148859" y="0"/>
                  </a:lnTo>
                  <a:cubicBezTo>
                    <a:pt x="2156312" y="0"/>
                    <a:pt x="2163459" y="2960"/>
                    <a:pt x="2168728" y="8230"/>
                  </a:cubicBezTo>
                  <a:cubicBezTo>
                    <a:pt x="2173998" y="13500"/>
                    <a:pt x="2176959" y="20647"/>
                    <a:pt x="2176959" y="28099"/>
                  </a:cubicBezTo>
                  <a:lnTo>
                    <a:pt x="2176959" y="1845519"/>
                  </a:lnTo>
                  <a:cubicBezTo>
                    <a:pt x="2176959" y="1861037"/>
                    <a:pt x="2164378" y="1873618"/>
                    <a:pt x="2148859" y="1873618"/>
                  </a:cubicBezTo>
                  <a:lnTo>
                    <a:pt x="28099" y="1873618"/>
                  </a:lnTo>
                  <a:cubicBezTo>
                    <a:pt x="20647" y="1873618"/>
                    <a:pt x="13500" y="1870657"/>
                    <a:pt x="8230" y="1865388"/>
                  </a:cubicBezTo>
                  <a:cubicBezTo>
                    <a:pt x="2960" y="1860118"/>
                    <a:pt x="0" y="1852971"/>
                    <a:pt x="0" y="1845519"/>
                  </a:cubicBezTo>
                  <a:lnTo>
                    <a:pt x="0" y="28099"/>
                  </a:lnTo>
                  <a:cubicBezTo>
                    <a:pt x="0" y="20647"/>
                    <a:pt x="2960" y="13500"/>
                    <a:pt x="8230" y="8230"/>
                  </a:cubicBezTo>
                  <a:cubicBezTo>
                    <a:pt x="13500" y="2960"/>
                    <a:pt x="20647" y="0"/>
                    <a:pt x="28099" y="0"/>
                  </a:cubicBezTo>
                  <a:close/>
                </a:path>
              </a:pathLst>
            </a:custGeom>
            <a:solidFill>
              <a:srgbClr val="1A4C79"/>
            </a:solidFill>
          </p:spPr>
        </p:sp>
        <p:sp>
          <p:nvSpPr>
            <p:cNvPr id="4" name="TextBox 4"/>
            <p:cNvSpPr txBox="1"/>
            <p:nvPr/>
          </p:nvSpPr>
          <p:spPr>
            <a:xfrm>
              <a:off x="0" y="-57150"/>
              <a:ext cx="2176958" cy="1930768"/>
            </a:xfrm>
            <a:prstGeom prst="rect">
              <a:avLst/>
            </a:prstGeom>
          </p:spPr>
          <p:txBody>
            <a:bodyPr lIns="50800" tIns="50800" rIns="50800" bIns="50800" rtlCol="0" anchor="ctr"/>
            <a:lstStyle/>
            <a:p>
              <a:pPr algn="ctr">
                <a:lnSpc>
                  <a:spcPts val="3220"/>
                </a:lnSpc>
              </a:pPr>
            </a:p>
          </p:txBody>
        </p:sp>
      </p:grpSp>
      <p:grpSp>
        <p:nvGrpSpPr>
          <p:cNvPr id="33" name="Group 32"/>
          <p:cNvGrpSpPr/>
          <p:nvPr/>
        </p:nvGrpSpPr>
        <p:grpSpPr>
          <a:xfrm>
            <a:off x="906780" y="3441700"/>
            <a:ext cx="687070" cy="687070"/>
            <a:chOff x="3331" y="8209"/>
            <a:chExt cx="1082" cy="1082"/>
          </a:xfrm>
        </p:grpSpPr>
        <p:grpSp>
          <p:nvGrpSpPr>
            <p:cNvPr id="14" name="Group 14"/>
            <p:cNvGrpSpPr/>
            <p:nvPr/>
          </p:nvGrpSpPr>
          <p:grpSpPr>
            <a:xfrm rot="0">
              <a:off x="3331" y="8209"/>
              <a:ext cx="1083" cy="1083"/>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7D0E"/>
              </a:solidFill>
            </p:spPr>
          </p:sp>
          <p:sp>
            <p:nvSpPr>
              <p:cNvPr id="16" name="TextBox 16"/>
              <p:cNvSpPr txBox="1"/>
              <p:nvPr/>
            </p:nvSpPr>
            <p:spPr>
              <a:xfrm>
                <a:off x="76200" y="-9525"/>
                <a:ext cx="660400" cy="746125"/>
              </a:xfrm>
              <a:prstGeom prst="rect">
                <a:avLst/>
              </a:prstGeom>
            </p:spPr>
            <p:txBody>
              <a:bodyPr lIns="42543" tIns="42543" rIns="42543" bIns="42543" rtlCol="0" anchor="ctr"/>
              <a:lstStyle/>
              <a:p>
                <a:pPr algn="ctr">
                  <a:lnSpc>
                    <a:spcPts val="2240"/>
                  </a:lnSpc>
                </a:pPr>
              </a:p>
            </p:txBody>
          </p:sp>
        </p:grpSp>
        <p:sp>
          <p:nvSpPr>
            <p:cNvPr id="23" name="Freeform 23"/>
            <p:cNvSpPr/>
            <p:nvPr/>
          </p:nvSpPr>
          <p:spPr>
            <a:xfrm>
              <a:off x="3583" y="8369"/>
              <a:ext cx="651" cy="651"/>
            </a:xfrm>
            <a:custGeom>
              <a:avLst/>
              <a:gdLst/>
              <a:ahLst/>
              <a:cxnLst/>
              <a:rect l="l" t="t" r="r" b="b"/>
              <a:pathLst>
                <a:path w="413182" h="413182">
                  <a:moveTo>
                    <a:pt x="0" y="0"/>
                  </a:moveTo>
                  <a:lnTo>
                    <a:pt x="413182" y="0"/>
                  </a:lnTo>
                  <a:lnTo>
                    <a:pt x="413182" y="413181"/>
                  </a:lnTo>
                  <a:lnTo>
                    <a:pt x="0" y="413181"/>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sp>
        <p:nvSpPr>
          <p:cNvPr id="26" name="Freeform 26"/>
          <p:cNvSpPr/>
          <p:nvPr/>
        </p:nvSpPr>
        <p:spPr>
          <a:xfrm>
            <a:off x="-2588375" y="-701878"/>
            <a:ext cx="5847907" cy="4114800"/>
          </a:xfrm>
          <a:custGeom>
            <a:avLst/>
            <a:gdLst/>
            <a:ahLst/>
            <a:cxnLst/>
            <a:rect l="l" t="t" r="r" b="b"/>
            <a:pathLst>
              <a:path w="5847907" h="4114800">
                <a:moveTo>
                  <a:pt x="0" y="0"/>
                </a:moveTo>
                <a:lnTo>
                  <a:pt x="5847907" y="0"/>
                </a:lnTo>
                <a:lnTo>
                  <a:pt x="584790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8" name="Freeform 28"/>
          <p:cNvSpPr/>
          <p:nvPr/>
        </p:nvSpPr>
        <p:spPr>
          <a:xfrm rot="5400000">
            <a:off x="-2119573" y="7003694"/>
            <a:ext cx="3300339" cy="3187827"/>
          </a:xfrm>
          <a:custGeom>
            <a:avLst/>
            <a:gdLst/>
            <a:ahLst/>
            <a:cxnLst/>
            <a:rect l="l" t="t" r="r" b="b"/>
            <a:pathLst>
              <a:path w="3300339" h="3187827">
                <a:moveTo>
                  <a:pt x="0" y="0"/>
                </a:moveTo>
                <a:lnTo>
                  <a:pt x="3300339" y="0"/>
                </a:lnTo>
                <a:lnTo>
                  <a:pt x="3300339" y="3187827"/>
                </a:lnTo>
                <a:lnTo>
                  <a:pt x="0" y="31878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9" name="TextBox 29"/>
          <p:cNvSpPr txBox="1"/>
          <p:nvPr/>
        </p:nvSpPr>
        <p:spPr>
          <a:xfrm>
            <a:off x="1752600" y="3619500"/>
            <a:ext cx="12317730" cy="1795145"/>
          </a:xfrm>
          <a:prstGeom prst="rect">
            <a:avLst/>
          </a:prstGeom>
        </p:spPr>
        <p:txBody>
          <a:bodyPr wrap="square" lIns="0" tIns="0" rIns="0" bIns="0" rtlCol="0" anchor="t">
            <a:spAutoFit/>
          </a:bodyPr>
          <a:lstStyle/>
          <a:p>
            <a:pPr algn="l">
              <a:lnSpc>
                <a:spcPts val="2800"/>
              </a:lnSpc>
            </a:pPr>
            <a:r>
              <a:rPr lang="en-US" altLang="en-US" sz="2000" b="1">
                <a:solidFill>
                  <a:srgbClr val="0B0A0A"/>
                </a:solidFill>
                <a:latin typeface="Poppins Semi-Bold" panose="00000700000000000000"/>
                <a:ea typeface="Poppins Semi-Bold" panose="00000700000000000000"/>
                <a:cs typeface="Poppins Semi-Bold" panose="00000700000000000000"/>
                <a:sym typeface="Poppins Semi-Bold" panose="00000700000000000000"/>
              </a:rPr>
              <a:t>What Smart Tank Technology Solves</a:t>
            </a:r>
            <a:endParaRPr lang="en-US" altLang="en-US" sz="2000" b="1">
              <a:solidFill>
                <a:srgbClr val="0B0A0A"/>
              </a:solidFill>
              <a:latin typeface="Poppins Semi-Bold" panose="00000700000000000000"/>
              <a:ea typeface="Poppins Semi-Bold" panose="00000700000000000000"/>
              <a:cs typeface="Poppins Semi-Bold" panose="00000700000000000000"/>
              <a:sym typeface="Poppins Semi-Bold" panose="00000700000000000000"/>
            </a:endParaRPr>
          </a:p>
          <a:p>
            <a:pPr marL="342900" indent="-342900" algn="l">
              <a:lnSpc>
                <a:spcPts val="2800"/>
              </a:lnSpc>
              <a:buFont typeface="Arial" panose="020B0604020202020204" pitchFamily="34" charset="0"/>
              <a:buChar char="•"/>
            </a:pPr>
            <a:r>
              <a:rPr lang="en-US" altLang="en-US" sz="2000" b="1">
                <a:solidFill>
                  <a:srgbClr val="0B0A0A"/>
                </a:solidFill>
                <a:latin typeface="Poppins Semi-Bold" panose="00000700000000000000"/>
                <a:ea typeface="Poppins Semi-Bold" panose="00000700000000000000"/>
                <a:cs typeface="Poppins Semi-Bold" panose="00000700000000000000"/>
                <a:sym typeface="Poppins Semi-Bold" panose="00000700000000000000"/>
              </a:rPr>
              <a:t></a:t>
            </a:r>
            <a:r>
              <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rPr>
              <a:t>Provides real-time monitoring of fuel levels across tanks.</a:t>
            </a:r>
            <a:endPar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a:p>
            <a:pPr marL="342900" indent="-342900" algn="l">
              <a:lnSpc>
                <a:spcPts val="2800"/>
              </a:lnSpc>
              <a:buFont typeface="Arial" panose="020B0604020202020204" pitchFamily="34" charset="0"/>
              <a:buChar char="•"/>
            </a:pPr>
            <a:r>
              <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rPr>
              <a:t>Prevents theft and eliminates manipulation of inventory data.</a:t>
            </a:r>
            <a:endPar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a:p>
            <a:pPr marL="342900" indent="-342900" algn="l">
              <a:lnSpc>
                <a:spcPts val="2800"/>
              </a:lnSpc>
              <a:buFont typeface="Arial" panose="020B0604020202020204" pitchFamily="34" charset="0"/>
              <a:buChar char="•"/>
            </a:pPr>
            <a:r>
              <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rPr>
              <a:t>Sends alerts for low levels, sudden drops, or irregularities.</a:t>
            </a:r>
            <a:endPar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a:p>
            <a:pPr marL="342900" indent="-342900" algn="l">
              <a:lnSpc>
                <a:spcPts val="2800"/>
              </a:lnSpc>
              <a:buFont typeface="Arial" panose="020B0604020202020204" pitchFamily="34" charset="0"/>
              <a:buChar char="•"/>
            </a:pPr>
            <a:r>
              <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rPr>
              <a:t>Enhances supply chain management and inventory accuracy</a:t>
            </a:r>
            <a:r>
              <a:rPr lang="en-US" altLang="en-US" sz="2000" b="1">
                <a:solidFill>
                  <a:srgbClr val="0B0A0A"/>
                </a:solidFill>
                <a:latin typeface="Poppins Semi-Bold" panose="00000700000000000000"/>
                <a:ea typeface="Poppins Semi-Bold" panose="00000700000000000000"/>
                <a:cs typeface="Poppins Semi-Bold" panose="00000700000000000000"/>
                <a:sym typeface="Poppins Semi-Bold" panose="00000700000000000000"/>
              </a:rPr>
              <a:t>.</a:t>
            </a:r>
            <a:endParaRPr lang="en-US" altLang="en-US" sz="2000" b="1">
              <a:solidFill>
                <a:srgbClr val="0B0A0A"/>
              </a:solidFill>
              <a:latin typeface="Poppins Semi-Bold" panose="00000700000000000000"/>
              <a:ea typeface="Poppins Semi-Bold" panose="00000700000000000000"/>
              <a:cs typeface="Poppins Semi-Bold" panose="00000700000000000000"/>
              <a:sym typeface="Poppins Semi-Bold" panose="00000700000000000000"/>
            </a:endParaRPr>
          </a:p>
        </p:txBody>
      </p:sp>
      <p:sp>
        <p:nvSpPr>
          <p:cNvPr id="31" name="TextBox 31"/>
          <p:cNvSpPr txBox="1"/>
          <p:nvPr/>
        </p:nvSpPr>
        <p:spPr>
          <a:xfrm>
            <a:off x="3334385" y="270510"/>
            <a:ext cx="9298940" cy="958850"/>
          </a:xfrm>
          <a:prstGeom prst="rect">
            <a:avLst/>
          </a:prstGeom>
        </p:spPr>
        <p:txBody>
          <a:bodyPr wrap="square" lIns="0" tIns="0" rIns="0" bIns="0" rtlCol="0" anchor="t">
            <a:spAutoFit/>
          </a:bodyPr>
          <a:lstStyle/>
          <a:p>
            <a:pPr algn="l">
              <a:lnSpc>
                <a:spcPts val="7480"/>
              </a:lnSpc>
            </a:pPr>
            <a:r>
              <a:rPr lang="en-US" sz="6800" b="1">
                <a:solidFill>
                  <a:srgbClr val="0B0A0A"/>
                </a:solidFill>
                <a:latin typeface="Calibri" panose="020F0502020204030204" charset="0"/>
                <a:ea typeface="Agrandir Bold" panose="00000800000000000000"/>
                <a:cs typeface="Calibri" panose="020F0502020204030204" charset="0"/>
                <a:sym typeface="Agrandir Bold" panose="00000800000000000000"/>
              </a:rPr>
              <a:t>Smart Tank Technology</a:t>
            </a:r>
            <a:endParaRPr lang="en-US" sz="6800" b="1">
              <a:solidFill>
                <a:srgbClr val="0B0A0A"/>
              </a:solidFill>
              <a:latin typeface="Calibri" panose="020F0502020204030204" charset="0"/>
              <a:ea typeface="Agrandir Bold" panose="00000800000000000000"/>
              <a:cs typeface="Calibri" panose="020F0502020204030204" charset="0"/>
              <a:sym typeface="Agrandir Bold" panose="00000800000000000000"/>
            </a:endParaRPr>
          </a:p>
        </p:txBody>
      </p:sp>
      <p:grpSp>
        <p:nvGrpSpPr>
          <p:cNvPr id="34" name="Group 33"/>
          <p:cNvGrpSpPr/>
          <p:nvPr/>
        </p:nvGrpSpPr>
        <p:grpSpPr>
          <a:xfrm>
            <a:off x="956310" y="5575300"/>
            <a:ext cx="687070" cy="687070"/>
            <a:chOff x="3331" y="8209"/>
            <a:chExt cx="1082" cy="1082"/>
          </a:xfrm>
        </p:grpSpPr>
        <p:grpSp>
          <p:nvGrpSpPr>
            <p:cNvPr id="35" name="Group 14"/>
            <p:cNvGrpSpPr/>
            <p:nvPr/>
          </p:nvGrpSpPr>
          <p:grpSpPr>
            <a:xfrm rot="0">
              <a:off x="3331" y="8209"/>
              <a:ext cx="1083" cy="1083"/>
              <a:chOff x="0" y="0"/>
              <a:chExt cx="812800" cy="812800"/>
            </a:xfrm>
          </p:grpSpPr>
          <p:sp>
            <p:nvSpPr>
              <p:cNvPr id="36"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7D0E"/>
              </a:solidFill>
            </p:spPr>
          </p:sp>
          <p:sp>
            <p:nvSpPr>
              <p:cNvPr id="37" name="TextBox 16"/>
              <p:cNvSpPr txBox="1"/>
              <p:nvPr/>
            </p:nvSpPr>
            <p:spPr>
              <a:xfrm>
                <a:off x="76200" y="-9525"/>
                <a:ext cx="660400" cy="746125"/>
              </a:xfrm>
              <a:prstGeom prst="rect">
                <a:avLst/>
              </a:prstGeom>
            </p:spPr>
            <p:txBody>
              <a:bodyPr lIns="42543" tIns="42543" rIns="42543" bIns="42543" rtlCol="0" anchor="ctr"/>
              <a:p>
                <a:pPr algn="ctr">
                  <a:lnSpc>
                    <a:spcPts val="2240"/>
                  </a:lnSpc>
                </a:pPr>
              </a:p>
            </p:txBody>
          </p:sp>
        </p:grpSp>
        <p:sp>
          <p:nvSpPr>
            <p:cNvPr id="38" name="Freeform 23"/>
            <p:cNvSpPr/>
            <p:nvPr/>
          </p:nvSpPr>
          <p:spPr>
            <a:xfrm>
              <a:off x="3583" y="8369"/>
              <a:ext cx="651" cy="651"/>
            </a:xfrm>
            <a:custGeom>
              <a:avLst/>
              <a:gdLst/>
              <a:ahLst/>
              <a:cxnLst/>
              <a:rect l="l" t="t" r="r" b="b"/>
              <a:pathLst>
                <a:path w="413182" h="413182">
                  <a:moveTo>
                    <a:pt x="0" y="0"/>
                  </a:moveTo>
                  <a:lnTo>
                    <a:pt x="413182" y="0"/>
                  </a:lnTo>
                  <a:lnTo>
                    <a:pt x="413182" y="413181"/>
                  </a:lnTo>
                  <a:lnTo>
                    <a:pt x="0" y="413181"/>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grpSp>
        <p:nvGrpSpPr>
          <p:cNvPr id="39" name="Group 38"/>
          <p:cNvGrpSpPr/>
          <p:nvPr/>
        </p:nvGrpSpPr>
        <p:grpSpPr>
          <a:xfrm>
            <a:off x="906780" y="8013700"/>
            <a:ext cx="687070" cy="687070"/>
            <a:chOff x="3331" y="8209"/>
            <a:chExt cx="1082" cy="1082"/>
          </a:xfrm>
        </p:grpSpPr>
        <p:grpSp>
          <p:nvGrpSpPr>
            <p:cNvPr id="40" name="Group 14"/>
            <p:cNvGrpSpPr/>
            <p:nvPr/>
          </p:nvGrpSpPr>
          <p:grpSpPr>
            <a:xfrm rot="0">
              <a:off x="3331" y="8209"/>
              <a:ext cx="1083" cy="1083"/>
              <a:chOff x="0" y="0"/>
              <a:chExt cx="812800" cy="812800"/>
            </a:xfrm>
          </p:grpSpPr>
          <p:sp>
            <p:nvSpPr>
              <p:cNvPr id="41"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7D0E"/>
              </a:solidFill>
            </p:spPr>
          </p:sp>
          <p:sp>
            <p:nvSpPr>
              <p:cNvPr id="42" name="TextBox 16"/>
              <p:cNvSpPr txBox="1"/>
              <p:nvPr/>
            </p:nvSpPr>
            <p:spPr>
              <a:xfrm>
                <a:off x="76200" y="-9525"/>
                <a:ext cx="660400" cy="746125"/>
              </a:xfrm>
              <a:prstGeom prst="rect">
                <a:avLst/>
              </a:prstGeom>
            </p:spPr>
            <p:txBody>
              <a:bodyPr lIns="42543" tIns="42543" rIns="42543" bIns="42543" rtlCol="0" anchor="ctr"/>
              <a:lstStyle/>
              <a:p>
                <a:pPr algn="ctr">
                  <a:lnSpc>
                    <a:spcPts val="2240"/>
                  </a:lnSpc>
                </a:pPr>
              </a:p>
            </p:txBody>
          </p:sp>
        </p:grpSp>
        <p:sp>
          <p:nvSpPr>
            <p:cNvPr id="43" name="Freeform 23"/>
            <p:cNvSpPr/>
            <p:nvPr/>
          </p:nvSpPr>
          <p:spPr>
            <a:xfrm>
              <a:off x="3583" y="8369"/>
              <a:ext cx="651" cy="651"/>
            </a:xfrm>
            <a:custGeom>
              <a:avLst/>
              <a:gdLst/>
              <a:ahLst/>
              <a:cxnLst/>
              <a:rect l="l" t="t" r="r" b="b"/>
              <a:pathLst>
                <a:path w="413182" h="413182">
                  <a:moveTo>
                    <a:pt x="0" y="0"/>
                  </a:moveTo>
                  <a:lnTo>
                    <a:pt x="413182" y="0"/>
                  </a:lnTo>
                  <a:lnTo>
                    <a:pt x="413182" y="413181"/>
                  </a:lnTo>
                  <a:lnTo>
                    <a:pt x="0" y="413181"/>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sp>
        <p:nvSpPr>
          <p:cNvPr id="62" name="TextBox 29"/>
          <p:cNvSpPr txBox="1"/>
          <p:nvPr/>
        </p:nvSpPr>
        <p:spPr>
          <a:xfrm>
            <a:off x="1866265" y="1257300"/>
            <a:ext cx="12308205" cy="2153920"/>
          </a:xfrm>
          <a:prstGeom prst="rect">
            <a:avLst/>
          </a:prstGeom>
        </p:spPr>
        <p:txBody>
          <a:bodyPr wrap="square" lIns="0" tIns="0" rIns="0" bIns="0" rtlCol="0" anchor="t">
            <a:spAutoFit/>
          </a:bodyPr>
          <a:p>
            <a:pPr algn="l">
              <a:lnSpc>
                <a:spcPts val="2800"/>
              </a:lnSpc>
            </a:pPr>
            <a:r>
              <a:rPr lang="en-US" altLang="en-US" sz="2000">
                <a:solidFill>
                  <a:schemeClr val="tx1"/>
                </a:solidFill>
                <a:latin typeface="Calibri" panose="020F0502020204030204" charset="0"/>
                <a:ea typeface="Poppins Semi-Bold" panose="00000700000000000000"/>
                <a:cs typeface="Calibri" panose="020F0502020204030204" charset="0"/>
                <a:sym typeface="Poppins Semi-Bold" panose="00000700000000000000"/>
              </a:rPr>
              <a:t>The Smart Tank Technology is a real-time diesel inventory monitoring and management system designed for businesses and homes with diesel tanks. It eliminates diesel theft, manipulation of data, shortages in supply, and the inefficiencies of manual inventory checks by providing 100% visibility, real-time monitoring, consumption pattern, alerts and notifications, accountability, and security of stored diesel, all from one dashboard. Our sensors are highly intelligent to transmit on-the-go information to keep you updated on how every litre of diesel in your tank is consumed, giving you full control of your diesel inventory.</a:t>
            </a:r>
            <a:endParaRPr lang="en-US" altLang="en-US" sz="2000">
              <a:solidFill>
                <a:schemeClr val="tx1"/>
              </a:solidFill>
              <a:latin typeface="Calibri" panose="020F0502020204030204" charset="0"/>
              <a:ea typeface="Poppins Semi-Bold" panose="00000700000000000000"/>
              <a:cs typeface="Calibri" panose="020F0502020204030204" charset="0"/>
              <a:sym typeface="Poppins Semi-Bold" panose="00000700000000000000"/>
            </a:endParaRPr>
          </a:p>
        </p:txBody>
      </p:sp>
      <p:sp>
        <p:nvSpPr>
          <p:cNvPr id="63" name="TextBox 13"/>
          <p:cNvSpPr txBox="1"/>
          <p:nvPr/>
        </p:nvSpPr>
        <p:spPr>
          <a:xfrm>
            <a:off x="13754100" y="9639300"/>
            <a:ext cx="4373880" cy="430530"/>
          </a:xfrm>
          <a:prstGeom prst="rect">
            <a:avLst/>
          </a:prstGeom>
        </p:spPr>
        <p:txBody>
          <a:bodyPr wrap="square" lIns="0" tIns="0" rIns="0" bIns="0" rtlCol="0" anchor="t">
            <a:spAutoFit/>
          </a:bodyPr>
          <a:p>
            <a:pPr algn="r">
              <a:lnSpc>
                <a:spcPts val="3360"/>
              </a:lnSpc>
            </a:pPr>
            <a:r>
              <a:rPr lang="en-US" sz="2400">
                <a:solidFill>
                  <a:schemeClr val="bg1"/>
                </a:solidFill>
                <a:latin typeface="Poppins" panose="00000500000000000000"/>
                <a:ea typeface="Poppins" panose="00000500000000000000"/>
                <a:cs typeface="Poppins" panose="00000500000000000000"/>
                <a:sym typeface="Poppins" panose="00000500000000000000"/>
              </a:rPr>
              <a:t>www.watticenergies.com</a:t>
            </a:r>
            <a:endParaRPr lang="en-US" sz="2400">
              <a:solidFill>
                <a:schemeClr val="bg1"/>
              </a:solidFill>
              <a:latin typeface="Poppins" panose="00000500000000000000"/>
              <a:ea typeface="Poppins" panose="00000500000000000000"/>
              <a:cs typeface="Poppins" panose="00000500000000000000"/>
              <a:sym typeface="Poppins" panose="00000500000000000000"/>
            </a:endParaRPr>
          </a:p>
        </p:txBody>
      </p:sp>
      <p:grpSp>
        <p:nvGrpSpPr>
          <p:cNvPr id="13" name="Group 12"/>
          <p:cNvGrpSpPr/>
          <p:nvPr/>
        </p:nvGrpSpPr>
        <p:grpSpPr>
          <a:xfrm>
            <a:off x="14710410" y="3147695"/>
            <a:ext cx="3503930" cy="2361565"/>
            <a:chOff x="14550" y="5220"/>
            <a:chExt cx="5850" cy="3916"/>
          </a:xfrm>
        </p:grpSpPr>
        <p:sp>
          <p:nvSpPr>
            <p:cNvPr id="65" name="Rectangles 64"/>
            <p:cNvSpPr/>
            <p:nvPr/>
          </p:nvSpPr>
          <p:spPr>
            <a:xfrm>
              <a:off x="14550" y="5220"/>
              <a:ext cx="5851" cy="3917"/>
            </a:xfrm>
            <a:prstGeom prst="rect">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pic>
          <p:nvPicPr>
            <p:cNvPr id="64" name="Picture 63" descr="images - 2025-09-25T115300.700"/>
            <p:cNvPicPr>
              <a:picLocks noChangeAspect="1"/>
            </p:cNvPicPr>
            <p:nvPr/>
          </p:nvPicPr>
          <p:blipFill>
            <a:blip r:embed="rId7"/>
            <a:srcRect b="5936"/>
            <a:stretch>
              <a:fillRect/>
            </a:stretch>
          </p:blipFill>
          <p:spPr>
            <a:xfrm>
              <a:off x="14760" y="5390"/>
              <a:ext cx="5496" cy="3713"/>
            </a:xfrm>
            <a:prstGeom prst="rect">
              <a:avLst/>
            </a:prstGeom>
          </p:spPr>
        </p:pic>
      </p:grpSp>
      <p:grpSp>
        <p:nvGrpSpPr>
          <p:cNvPr id="12" name="Group 11"/>
          <p:cNvGrpSpPr/>
          <p:nvPr/>
        </p:nvGrpSpPr>
        <p:grpSpPr>
          <a:xfrm>
            <a:off x="14742795" y="221615"/>
            <a:ext cx="3393440" cy="2305685"/>
            <a:chOff x="17400" y="1020"/>
            <a:chExt cx="6150" cy="4006"/>
          </a:xfrm>
        </p:grpSpPr>
        <p:sp>
          <p:nvSpPr>
            <p:cNvPr id="66" name="Rectangles 65"/>
            <p:cNvSpPr/>
            <p:nvPr/>
          </p:nvSpPr>
          <p:spPr>
            <a:xfrm>
              <a:off x="17400" y="1020"/>
              <a:ext cx="6150" cy="4006"/>
            </a:xfrm>
            <a:prstGeom prst="rect">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pic>
          <p:nvPicPr>
            <p:cNvPr id="70" name="Picture 69" descr="images - 2025-09-25T094749.323"/>
            <p:cNvPicPr>
              <a:picLocks noChangeAspect="1"/>
            </p:cNvPicPr>
            <p:nvPr/>
          </p:nvPicPr>
          <p:blipFill>
            <a:blip r:embed="rId8"/>
            <a:srcRect t="9701"/>
            <a:stretch>
              <a:fillRect/>
            </a:stretch>
          </p:blipFill>
          <p:spPr>
            <a:xfrm>
              <a:off x="17569" y="1230"/>
              <a:ext cx="5820" cy="3639"/>
            </a:xfrm>
            <a:prstGeom prst="rect">
              <a:avLst/>
            </a:prstGeom>
          </p:spPr>
        </p:pic>
      </p:grpSp>
      <p:sp>
        <p:nvSpPr>
          <p:cNvPr id="67" name="Rectangles 66"/>
          <p:cNvSpPr/>
          <p:nvPr/>
        </p:nvSpPr>
        <p:spPr>
          <a:xfrm>
            <a:off x="14646275" y="6225540"/>
            <a:ext cx="3565525" cy="2990850"/>
          </a:xfrm>
          <a:prstGeom prst="rect">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pic>
        <p:nvPicPr>
          <p:cNvPr id="68" name="Picture 67" descr="watttis 2"/>
          <p:cNvPicPr>
            <a:picLocks noChangeAspect="1"/>
          </p:cNvPicPr>
          <p:nvPr/>
        </p:nvPicPr>
        <p:blipFill>
          <a:blip r:embed="rId9"/>
          <a:srcRect l="15945" t="21506" r="20990" b="46209"/>
          <a:stretch>
            <a:fillRect/>
          </a:stretch>
        </p:blipFill>
        <p:spPr>
          <a:xfrm>
            <a:off x="15051405" y="6432550"/>
            <a:ext cx="675640" cy="266700"/>
          </a:xfrm>
          <a:prstGeom prst="rect">
            <a:avLst/>
          </a:prstGeom>
        </p:spPr>
      </p:pic>
      <p:sp>
        <p:nvSpPr>
          <p:cNvPr id="5" name="TextBox 29"/>
          <p:cNvSpPr txBox="1"/>
          <p:nvPr/>
        </p:nvSpPr>
        <p:spPr>
          <a:xfrm>
            <a:off x="1752600" y="5783580"/>
            <a:ext cx="12317730" cy="2153920"/>
          </a:xfrm>
          <a:prstGeom prst="rect">
            <a:avLst/>
          </a:prstGeom>
        </p:spPr>
        <p:txBody>
          <a:bodyPr wrap="square" lIns="0" tIns="0" rIns="0" bIns="0" rtlCol="0" anchor="t">
            <a:spAutoFit/>
          </a:bodyPr>
          <a:p>
            <a:pPr algn="l">
              <a:lnSpc>
                <a:spcPts val="2800"/>
              </a:lnSpc>
            </a:pPr>
            <a:r>
              <a:rPr lang="en-US" altLang="en-US" sz="2000" b="1">
                <a:solidFill>
                  <a:srgbClr val="0B0A0A"/>
                </a:solidFill>
                <a:latin typeface="Poppins Semi-Bold" panose="00000700000000000000"/>
                <a:ea typeface="Poppins Semi-Bold" panose="00000700000000000000"/>
                <a:cs typeface="Poppins Semi-Bold" panose="00000700000000000000"/>
                <a:sym typeface="Poppins Semi-Bold" panose="00000700000000000000"/>
              </a:rPr>
              <a:t>Benefits</a:t>
            </a:r>
            <a:endParaRPr lang="en-US" altLang="en-US" sz="2000" b="1">
              <a:solidFill>
                <a:srgbClr val="0B0A0A"/>
              </a:solidFill>
              <a:latin typeface="Poppins Semi-Bold" panose="00000700000000000000"/>
              <a:ea typeface="Poppins Semi-Bold" panose="00000700000000000000"/>
              <a:cs typeface="Poppins Semi-Bold" panose="00000700000000000000"/>
              <a:sym typeface="Poppins Semi-Bold" panose="00000700000000000000"/>
            </a:endParaRPr>
          </a:p>
          <a:p>
            <a:pPr marL="342900" indent="-342900" algn="l">
              <a:lnSpc>
                <a:spcPts val="2800"/>
              </a:lnSpc>
              <a:buFont typeface="Arial" panose="020B0604020202020204" pitchFamily="34" charset="0"/>
              <a:buChar char="•"/>
            </a:pPr>
            <a:r>
              <a:rPr lang="en-US" altLang="en-US" sz="2000" b="1">
                <a:solidFill>
                  <a:srgbClr val="0B0A0A"/>
                </a:solidFill>
                <a:latin typeface="Poppins Semi-Bold" panose="00000700000000000000"/>
                <a:ea typeface="Poppins Semi-Bold" panose="00000700000000000000"/>
                <a:cs typeface="Poppins Semi-Bold" panose="00000700000000000000"/>
                <a:sym typeface="Poppins Semi-Bold" panose="00000700000000000000"/>
              </a:rPr>
              <a:t></a:t>
            </a:r>
            <a:r>
              <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rPr>
              <a:t>Eliminate diesel theft and pilfering.</a:t>
            </a:r>
            <a:endPar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a:p>
            <a:pPr marL="342900" indent="-342900" algn="l">
              <a:lnSpc>
                <a:spcPts val="2800"/>
              </a:lnSpc>
              <a:buFont typeface="Arial" panose="020B0604020202020204" pitchFamily="34" charset="0"/>
              <a:buChar char="•"/>
            </a:pPr>
            <a:r>
              <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rPr>
              <a:t>Ensure uninterrupted operations with real-time monitoring.</a:t>
            </a:r>
            <a:endPar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a:p>
            <a:pPr marL="342900" indent="-342900" algn="l">
              <a:lnSpc>
                <a:spcPts val="2800"/>
              </a:lnSpc>
              <a:buFont typeface="Arial" panose="020B0604020202020204" pitchFamily="34" charset="0"/>
              <a:buChar char="•"/>
            </a:pPr>
            <a:r>
              <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rPr>
              <a:t>Reduce cost wastage by tracking every liter consumed.</a:t>
            </a:r>
            <a:endPar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a:p>
            <a:pPr marL="342900" indent="-342900" algn="l">
              <a:lnSpc>
                <a:spcPts val="2800"/>
              </a:lnSpc>
              <a:buFont typeface="Arial" panose="020B0604020202020204" pitchFamily="34" charset="0"/>
              <a:buChar char="•"/>
            </a:pPr>
            <a:r>
              <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rPr>
              <a:t>Improve accountability between management, staff, and suppliers.</a:t>
            </a:r>
            <a:endPar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a:p>
            <a:pPr marL="342900" indent="-342900" algn="l">
              <a:lnSpc>
                <a:spcPts val="2800"/>
              </a:lnSpc>
              <a:buFont typeface="Arial" panose="020B0604020202020204" pitchFamily="34" charset="0"/>
              <a:buChar char="•"/>
            </a:pPr>
            <a:r>
              <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rPr>
              <a:t>Save money by stopping fuel leakages and supply manipulation.</a:t>
            </a:r>
            <a:endPar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p:txBody>
      </p:sp>
      <p:sp>
        <p:nvSpPr>
          <p:cNvPr id="6" name="TextBox 29"/>
          <p:cNvSpPr txBox="1"/>
          <p:nvPr/>
        </p:nvSpPr>
        <p:spPr>
          <a:xfrm>
            <a:off x="1752600" y="8267700"/>
            <a:ext cx="12317730" cy="1795145"/>
          </a:xfrm>
          <a:prstGeom prst="rect">
            <a:avLst/>
          </a:prstGeom>
        </p:spPr>
        <p:txBody>
          <a:bodyPr wrap="square" lIns="0" tIns="0" rIns="0" bIns="0" rtlCol="0" anchor="t">
            <a:spAutoFit/>
          </a:bodyPr>
          <a:p>
            <a:pPr algn="l">
              <a:lnSpc>
                <a:spcPts val="2800"/>
              </a:lnSpc>
            </a:pPr>
            <a:r>
              <a:rPr lang="en-US" altLang="en-US" sz="2000" b="1">
                <a:solidFill>
                  <a:srgbClr val="0B0A0A"/>
                </a:solidFill>
                <a:latin typeface="Poppins Semi-Bold" panose="00000700000000000000"/>
                <a:ea typeface="Poppins Semi-Bold" panose="00000700000000000000"/>
                <a:cs typeface="Poppins Semi-Bold" panose="00000700000000000000"/>
                <a:sym typeface="Poppins Semi-Bold" panose="00000700000000000000"/>
              </a:rPr>
              <a:t>Who is the Solution for?</a:t>
            </a:r>
            <a:endParaRPr lang="en-US" altLang="en-US" sz="2000" b="1">
              <a:solidFill>
                <a:srgbClr val="0B0A0A"/>
              </a:solidFill>
              <a:latin typeface="Poppins Semi-Bold" panose="00000700000000000000"/>
              <a:ea typeface="Poppins Semi-Bold" panose="00000700000000000000"/>
              <a:cs typeface="Poppins Semi-Bold" panose="00000700000000000000"/>
              <a:sym typeface="Poppins Semi-Bold" panose="00000700000000000000"/>
            </a:endParaRPr>
          </a:p>
          <a:p>
            <a:pPr marL="342900" indent="-342900" algn="l">
              <a:lnSpc>
                <a:spcPts val="2800"/>
              </a:lnSpc>
              <a:buFont typeface="Arial" panose="020B0604020202020204" pitchFamily="34" charset="0"/>
              <a:buChar char="•"/>
            </a:pPr>
            <a:r>
              <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rPr>
              <a:t>Businesses running diesel-powered generators.</a:t>
            </a:r>
            <a:endPar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a:p>
            <a:pPr marL="342900" indent="-342900" algn="l">
              <a:lnSpc>
                <a:spcPts val="2800"/>
              </a:lnSpc>
              <a:buFont typeface="Arial" panose="020B0604020202020204" pitchFamily="34" charset="0"/>
              <a:buChar char="•"/>
            </a:pPr>
            <a:r>
              <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rPr>
              <a:t>Hotels, hospitals, schools, and estates with central fuel tanks.</a:t>
            </a:r>
            <a:endPar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a:p>
            <a:pPr marL="342900" indent="-342900" algn="l">
              <a:lnSpc>
                <a:spcPts val="2800"/>
              </a:lnSpc>
              <a:buFont typeface="Arial" panose="020B0604020202020204" pitchFamily="34" charset="0"/>
              <a:buChar char="•"/>
            </a:pPr>
            <a:r>
              <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rPr>
              <a:t>Industrial facilities and factories dependent on diesel.</a:t>
            </a:r>
            <a:endPar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a:p>
            <a:pPr marL="342900" indent="-342900" algn="l">
              <a:lnSpc>
                <a:spcPts val="2800"/>
              </a:lnSpc>
              <a:buFont typeface="Arial" panose="020B0604020202020204" pitchFamily="34" charset="0"/>
              <a:buChar char="•"/>
            </a:pPr>
            <a:r>
              <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rPr>
              <a:t>Fuel-intensive businesses (logistics, OOH advertisers, data centers, construction, oil servicing).</a:t>
            </a:r>
            <a:endPar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p:txBody>
      </p:sp>
      <p:pic>
        <p:nvPicPr>
          <p:cNvPr id="85" name="Picture 84" descr="Smart Tank"/>
          <p:cNvPicPr>
            <a:picLocks noChangeAspect="1"/>
          </p:cNvPicPr>
          <p:nvPr>
            <p:custDataLst>
              <p:tags r:id="rId10"/>
            </p:custDataLst>
          </p:nvPr>
        </p:nvPicPr>
        <p:blipFill>
          <a:blip r:embed="rId11"/>
          <a:stretch>
            <a:fillRect/>
          </a:stretch>
        </p:blipFill>
        <p:spPr>
          <a:xfrm>
            <a:off x="14730730" y="6722745"/>
            <a:ext cx="3479800" cy="231521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grpSp>
        <p:nvGrpSpPr>
          <p:cNvPr id="2" name="Group 2"/>
          <p:cNvGrpSpPr/>
          <p:nvPr/>
        </p:nvGrpSpPr>
        <p:grpSpPr>
          <a:xfrm rot="0">
            <a:off x="14220190" y="-372745"/>
            <a:ext cx="8265795" cy="11161395"/>
            <a:chOff x="0" y="0"/>
            <a:chExt cx="2176958" cy="1873618"/>
          </a:xfrm>
        </p:grpSpPr>
        <p:sp>
          <p:nvSpPr>
            <p:cNvPr id="3" name="Freeform 3"/>
            <p:cNvSpPr/>
            <p:nvPr/>
          </p:nvSpPr>
          <p:spPr>
            <a:xfrm>
              <a:off x="0" y="0"/>
              <a:ext cx="2176959" cy="1873618"/>
            </a:xfrm>
            <a:custGeom>
              <a:avLst/>
              <a:gdLst/>
              <a:ahLst/>
              <a:cxnLst/>
              <a:rect l="l" t="t" r="r" b="b"/>
              <a:pathLst>
                <a:path w="2176959" h="1873618">
                  <a:moveTo>
                    <a:pt x="28099" y="0"/>
                  </a:moveTo>
                  <a:lnTo>
                    <a:pt x="2148859" y="0"/>
                  </a:lnTo>
                  <a:cubicBezTo>
                    <a:pt x="2156312" y="0"/>
                    <a:pt x="2163459" y="2960"/>
                    <a:pt x="2168728" y="8230"/>
                  </a:cubicBezTo>
                  <a:cubicBezTo>
                    <a:pt x="2173998" y="13500"/>
                    <a:pt x="2176959" y="20647"/>
                    <a:pt x="2176959" y="28099"/>
                  </a:cubicBezTo>
                  <a:lnTo>
                    <a:pt x="2176959" y="1845519"/>
                  </a:lnTo>
                  <a:cubicBezTo>
                    <a:pt x="2176959" y="1861037"/>
                    <a:pt x="2164378" y="1873618"/>
                    <a:pt x="2148859" y="1873618"/>
                  </a:cubicBezTo>
                  <a:lnTo>
                    <a:pt x="28099" y="1873618"/>
                  </a:lnTo>
                  <a:cubicBezTo>
                    <a:pt x="20647" y="1873618"/>
                    <a:pt x="13500" y="1870657"/>
                    <a:pt x="8230" y="1865388"/>
                  </a:cubicBezTo>
                  <a:cubicBezTo>
                    <a:pt x="2960" y="1860118"/>
                    <a:pt x="0" y="1852971"/>
                    <a:pt x="0" y="1845519"/>
                  </a:cubicBezTo>
                  <a:lnTo>
                    <a:pt x="0" y="28099"/>
                  </a:lnTo>
                  <a:cubicBezTo>
                    <a:pt x="0" y="20647"/>
                    <a:pt x="2960" y="13500"/>
                    <a:pt x="8230" y="8230"/>
                  </a:cubicBezTo>
                  <a:cubicBezTo>
                    <a:pt x="13500" y="2960"/>
                    <a:pt x="20647" y="0"/>
                    <a:pt x="28099" y="0"/>
                  </a:cubicBezTo>
                  <a:close/>
                </a:path>
              </a:pathLst>
            </a:custGeom>
            <a:solidFill>
              <a:srgbClr val="1A4C79"/>
            </a:solidFill>
          </p:spPr>
        </p:sp>
        <p:sp>
          <p:nvSpPr>
            <p:cNvPr id="4" name="TextBox 4"/>
            <p:cNvSpPr txBox="1"/>
            <p:nvPr/>
          </p:nvSpPr>
          <p:spPr>
            <a:xfrm>
              <a:off x="0" y="-57150"/>
              <a:ext cx="2176958" cy="1930768"/>
            </a:xfrm>
            <a:prstGeom prst="rect">
              <a:avLst/>
            </a:prstGeom>
          </p:spPr>
          <p:txBody>
            <a:bodyPr lIns="50800" tIns="50800" rIns="50800" bIns="50800" rtlCol="0" anchor="ctr"/>
            <a:lstStyle/>
            <a:p>
              <a:pPr algn="ctr">
                <a:lnSpc>
                  <a:spcPts val="3220"/>
                </a:lnSpc>
              </a:pPr>
            </a:p>
          </p:txBody>
        </p:sp>
      </p:grpSp>
      <p:grpSp>
        <p:nvGrpSpPr>
          <p:cNvPr id="33" name="Group 32"/>
          <p:cNvGrpSpPr/>
          <p:nvPr/>
        </p:nvGrpSpPr>
        <p:grpSpPr>
          <a:xfrm>
            <a:off x="906780" y="3441700"/>
            <a:ext cx="687070" cy="687070"/>
            <a:chOff x="3331" y="8209"/>
            <a:chExt cx="1082" cy="1082"/>
          </a:xfrm>
        </p:grpSpPr>
        <p:grpSp>
          <p:nvGrpSpPr>
            <p:cNvPr id="14" name="Group 14"/>
            <p:cNvGrpSpPr/>
            <p:nvPr/>
          </p:nvGrpSpPr>
          <p:grpSpPr>
            <a:xfrm rot="0">
              <a:off x="3331" y="8209"/>
              <a:ext cx="1083" cy="1083"/>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7D0E"/>
              </a:solidFill>
            </p:spPr>
          </p:sp>
          <p:sp>
            <p:nvSpPr>
              <p:cNvPr id="16" name="TextBox 16"/>
              <p:cNvSpPr txBox="1"/>
              <p:nvPr/>
            </p:nvSpPr>
            <p:spPr>
              <a:xfrm>
                <a:off x="76200" y="-9525"/>
                <a:ext cx="660400" cy="746125"/>
              </a:xfrm>
              <a:prstGeom prst="rect">
                <a:avLst/>
              </a:prstGeom>
            </p:spPr>
            <p:txBody>
              <a:bodyPr lIns="42543" tIns="42543" rIns="42543" bIns="42543" rtlCol="0" anchor="ctr"/>
              <a:lstStyle/>
              <a:p>
                <a:pPr algn="ctr">
                  <a:lnSpc>
                    <a:spcPts val="2240"/>
                  </a:lnSpc>
                </a:pPr>
              </a:p>
            </p:txBody>
          </p:sp>
        </p:grpSp>
        <p:sp>
          <p:nvSpPr>
            <p:cNvPr id="23" name="Freeform 23"/>
            <p:cNvSpPr/>
            <p:nvPr/>
          </p:nvSpPr>
          <p:spPr>
            <a:xfrm>
              <a:off x="3583" y="8369"/>
              <a:ext cx="651" cy="651"/>
            </a:xfrm>
            <a:custGeom>
              <a:avLst/>
              <a:gdLst/>
              <a:ahLst/>
              <a:cxnLst/>
              <a:rect l="l" t="t" r="r" b="b"/>
              <a:pathLst>
                <a:path w="413182" h="413182">
                  <a:moveTo>
                    <a:pt x="0" y="0"/>
                  </a:moveTo>
                  <a:lnTo>
                    <a:pt x="413182" y="0"/>
                  </a:lnTo>
                  <a:lnTo>
                    <a:pt x="413182" y="413181"/>
                  </a:lnTo>
                  <a:lnTo>
                    <a:pt x="0" y="413181"/>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sp>
        <p:nvSpPr>
          <p:cNvPr id="26" name="Freeform 26"/>
          <p:cNvSpPr/>
          <p:nvPr/>
        </p:nvSpPr>
        <p:spPr>
          <a:xfrm>
            <a:off x="-2588375" y="-701878"/>
            <a:ext cx="5847907" cy="4114800"/>
          </a:xfrm>
          <a:custGeom>
            <a:avLst/>
            <a:gdLst/>
            <a:ahLst/>
            <a:cxnLst/>
            <a:rect l="l" t="t" r="r" b="b"/>
            <a:pathLst>
              <a:path w="5847907" h="4114800">
                <a:moveTo>
                  <a:pt x="0" y="0"/>
                </a:moveTo>
                <a:lnTo>
                  <a:pt x="5847907" y="0"/>
                </a:lnTo>
                <a:lnTo>
                  <a:pt x="584790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8" name="Freeform 28"/>
          <p:cNvSpPr/>
          <p:nvPr/>
        </p:nvSpPr>
        <p:spPr>
          <a:xfrm rot="5400000">
            <a:off x="-2119573" y="7003694"/>
            <a:ext cx="3300339" cy="3187827"/>
          </a:xfrm>
          <a:custGeom>
            <a:avLst/>
            <a:gdLst/>
            <a:ahLst/>
            <a:cxnLst/>
            <a:rect l="l" t="t" r="r" b="b"/>
            <a:pathLst>
              <a:path w="3300339" h="3187827">
                <a:moveTo>
                  <a:pt x="0" y="0"/>
                </a:moveTo>
                <a:lnTo>
                  <a:pt x="3300339" y="0"/>
                </a:lnTo>
                <a:lnTo>
                  <a:pt x="3300339" y="3187827"/>
                </a:lnTo>
                <a:lnTo>
                  <a:pt x="0" y="31878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9" name="TextBox 29"/>
          <p:cNvSpPr txBox="1"/>
          <p:nvPr/>
        </p:nvSpPr>
        <p:spPr>
          <a:xfrm>
            <a:off x="1752600" y="3619500"/>
            <a:ext cx="12317730" cy="1795145"/>
          </a:xfrm>
          <a:prstGeom prst="rect">
            <a:avLst/>
          </a:prstGeom>
        </p:spPr>
        <p:txBody>
          <a:bodyPr wrap="square" lIns="0" tIns="0" rIns="0" bIns="0" rtlCol="0" anchor="t">
            <a:spAutoFit/>
          </a:bodyPr>
          <a:lstStyle/>
          <a:p>
            <a:pPr algn="l">
              <a:lnSpc>
                <a:spcPts val="2800"/>
              </a:lnSpc>
            </a:pPr>
            <a:r>
              <a:rPr lang="en-US" altLang="en-US" sz="2000" b="1">
                <a:solidFill>
                  <a:srgbClr val="0B0A0A"/>
                </a:solidFill>
                <a:latin typeface="Poppins Semi-Bold" panose="00000700000000000000"/>
                <a:ea typeface="Poppins Semi-Bold" panose="00000700000000000000"/>
                <a:cs typeface="Poppins Semi-Bold" panose="00000700000000000000"/>
                <a:sym typeface="Poppins Semi-Bold" panose="00000700000000000000"/>
              </a:rPr>
              <a:t>What the Solar Generator Solves</a:t>
            </a:r>
            <a:endParaRPr lang="en-US" altLang="en-US" sz="2000" b="1">
              <a:solidFill>
                <a:srgbClr val="0B0A0A"/>
              </a:solidFill>
              <a:latin typeface="Poppins Semi-Bold" panose="00000700000000000000"/>
              <a:ea typeface="Poppins Semi-Bold" panose="00000700000000000000"/>
              <a:cs typeface="Poppins Semi-Bold" panose="00000700000000000000"/>
              <a:sym typeface="Poppins Semi-Bold" panose="00000700000000000000"/>
            </a:endParaRPr>
          </a:p>
          <a:p>
            <a:pPr marL="342900" indent="-342900" algn="l">
              <a:lnSpc>
                <a:spcPts val="2800"/>
              </a:lnSpc>
              <a:buFont typeface="Arial" panose="020B0604020202020204" pitchFamily="34" charset="0"/>
              <a:buChar char="•"/>
            </a:pPr>
            <a:r>
              <a:rPr lang="en-US" altLang="en-US" sz="2000" b="1">
                <a:solidFill>
                  <a:srgbClr val="0B0A0A"/>
                </a:solidFill>
                <a:latin typeface="Poppins Semi-Bold" panose="00000700000000000000"/>
                <a:ea typeface="Poppins Semi-Bold" panose="00000700000000000000"/>
                <a:cs typeface="Poppins Semi-Bold" panose="00000700000000000000"/>
                <a:sym typeface="Poppins Semi-Bold" panose="00000700000000000000"/>
              </a:rPr>
              <a:t></a:t>
            </a:r>
            <a:r>
              <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rPr>
              <a:t>Provides a reliable and consistent power alternative.</a:t>
            </a:r>
            <a:endPar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a:p>
            <a:pPr marL="342900" indent="-342900" algn="l">
              <a:lnSpc>
                <a:spcPts val="2800"/>
              </a:lnSpc>
              <a:buFont typeface="Arial" panose="020B0604020202020204" pitchFamily="34" charset="0"/>
              <a:buChar char="•"/>
            </a:pPr>
            <a:r>
              <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rPr>
              <a:t>Eliminates high fuel costs and generator maintenance expenses.</a:t>
            </a:r>
            <a:endPar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a:p>
            <a:pPr marL="342900" indent="-342900" algn="l">
              <a:lnSpc>
                <a:spcPts val="2800"/>
              </a:lnSpc>
              <a:buFont typeface="Arial" panose="020B0604020202020204" pitchFamily="34" charset="0"/>
              <a:buChar char="•"/>
            </a:pPr>
            <a:r>
              <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rPr>
              <a:t>Reduces downtime, ensuring continuous productivity.</a:t>
            </a:r>
            <a:endPar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a:p>
            <a:pPr marL="342900" indent="-342900" algn="l">
              <a:lnSpc>
                <a:spcPts val="2800"/>
              </a:lnSpc>
              <a:buFont typeface="Arial" panose="020B0604020202020204" pitchFamily="34" charset="0"/>
              <a:buChar char="•"/>
            </a:pPr>
            <a:r>
              <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rPr>
              <a:t>Helps transition businesses and homes to renewable energy (Switch to Band-S).</a:t>
            </a:r>
            <a:endPar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p:txBody>
      </p:sp>
      <p:sp>
        <p:nvSpPr>
          <p:cNvPr id="31" name="TextBox 31"/>
          <p:cNvSpPr txBox="1"/>
          <p:nvPr/>
        </p:nvSpPr>
        <p:spPr>
          <a:xfrm>
            <a:off x="4782185" y="270510"/>
            <a:ext cx="9298940" cy="958850"/>
          </a:xfrm>
          <a:prstGeom prst="rect">
            <a:avLst/>
          </a:prstGeom>
        </p:spPr>
        <p:txBody>
          <a:bodyPr wrap="square" lIns="0" tIns="0" rIns="0" bIns="0" rtlCol="0" anchor="t">
            <a:spAutoFit/>
          </a:bodyPr>
          <a:lstStyle/>
          <a:p>
            <a:pPr algn="l">
              <a:lnSpc>
                <a:spcPts val="7480"/>
              </a:lnSpc>
            </a:pPr>
            <a:r>
              <a:rPr lang="en-US" sz="6800" b="1">
                <a:solidFill>
                  <a:srgbClr val="0B0A0A"/>
                </a:solidFill>
                <a:latin typeface="Calibri" panose="020F0502020204030204" charset="0"/>
                <a:ea typeface="Agrandir Bold" panose="00000800000000000000"/>
                <a:cs typeface="Calibri" panose="020F0502020204030204" charset="0"/>
                <a:sym typeface="Agrandir Bold" panose="00000800000000000000"/>
              </a:rPr>
              <a:t>Solar Generator</a:t>
            </a:r>
            <a:endParaRPr lang="en-US" sz="6800" b="1">
              <a:solidFill>
                <a:srgbClr val="0B0A0A"/>
              </a:solidFill>
              <a:latin typeface="Calibri" panose="020F0502020204030204" charset="0"/>
              <a:ea typeface="Agrandir Bold" panose="00000800000000000000"/>
              <a:cs typeface="Calibri" panose="020F0502020204030204" charset="0"/>
              <a:sym typeface="Agrandir Bold" panose="00000800000000000000"/>
            </a:endParaRPr>
          </a:p>
        </p:txBody>
      </p:sp>
      <p:grpSp>
        <p:nvGrpSpPr>
          <p:cNvPr id="34" name="Group 33"/>
          <p:cNvGrpSpPr/>
          <p:nvPr/>
        </p:nvGrpSpPr>
        <p:grpSpPr>
          <a:xfrm>
            <a:off x="956310" y="5575300"/>
            <a:ext cx="687070" cy="687070"/>
            <a:chOff x="3331" y="8209"/>
            <a:chExt cx="1082" cy="1082"/>
          </a:xfrm>
        </p:grpSpPr>
        <p:grpSp>
          <p:nvGrpSpPr>
            <p:cNvPr id="35" name="Group 14"/>
            <p:cNvGrpSpPr/>
            <p:nvPr/>
          </p:nvGrpSpPr>
          <p:grpSpPr>
            <a:xfrm rot="0">
              <a:off x="3331" y="8209"/>
              <a:ext cx="1083" cy="1083"/>
              <a:chOff x="0" y="0"/>
              <a:chExt cx="812800" cy="812800"/>
            </a:xfrm>
          </p:grpSpPr>
          <p:sp>
            <p:nvSpPr>
              <p:cNvPr id="36"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7D0E"/>
              </a:solidFill>
            </p:spPr>
          </p:sp>
          <p:sp>
            <p:nvSpPr>
              <p:cNvPr id="37" name="TextBox 16"/>
              <p:cNvSpPr txBox="1"/>
              <p:nvPr/>
            </p:nvSpPr>
            <p:spPr>
              <a:xfrm>
                <a:off x="76200" y="-9525"/>
                <a:ext cx="660400" cy="746125"/>
              </a:xfrm>
              <a:prstGeom prst="rect">
                <a:avLst/>
              </a:prstGeom>
            </p:spPr>
            <p:txBody>
              <a:bodyPr lIns="42543" tIns="42543" rIns="42543" bIns="42543" rtlCol="0" anchor="ctr"/>
              <a:p>
                <a:pPr algn="ctr">
                  <a:lnSpc>
                    <a:spcPts val="2240"/>
                  </a:lnSpc>
                </a:pPr>
              </a:p>
            </p:txBody>
          </p:sp>
        </p:grpSp>
        <p:sp>
          <p:nvSpPr>
            <p:cNvPr id="38" name="Freeform 23"/>
            <p:cNvSpPr/>
            <p:nvPr/>
          </p:nvSpPr>
          <p:spPr>
            <a:xfrm>
              <a:off x="3583" y="8369"/>
              <a:ext cx="651" cy="651"/>
            </a:xfrm>
            <a:custGeom>
              <a:avLst/>
              <a:gdLst/>
              <a:ahLst/>
              <a:cxnLst/>
              <a:rect l="l" t="t" r="r" b="b"/>
              <a:pathLst>
                <a:path w="413182" h="413182">
                  <a:moveTo>
                    <a:pt x="0" y="0"/>
                  </a:moveTo>
                  <a:lnTo>
                    <a:pt x="413182" y="0"/>
                  </a:lnTo>
                  <a:lnTo>
                    <a:pt x="413182" y="413181"/>
                  </a:lnTo>
                  <a:lnTo>
                    <a:pt x="0" y="413181"/>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grpSp>
        <p:nvGrpSpPr>
          <p:cNvPr id="39" name="Group 38"/>
          <p:cNvGrpSpPr/>
          <p:nvPr/>
        </p:nvGrpSpPr>
        <p:grpSpPr>
          <a:xfrm>
            <a:off x="906780" y="8013700"/>
            <a:ext cx="687070" cy="687070"/>
            <a:chOff x="3331" y="8209"/>
            <a:chExt cx="1082" cy="1082"/>
          </a:xfrm>
        </p:grpSpPr>
        <p:grpSp>
          <p:nvGrpSpPr>
            <p:cNvPr id="40" name="Group 14"/>
            <p:cNvGrpSpPr/>
            <p:nvPr/>
          </p:nvGrpSpPr>
          <p:grpSpPr>
            <a:xfrm rot="0">
              <a:off x="3331" y="8209"/>
              <a:ext cx="1083" cy="1083"/>
              <a:chOff x="0" y="0"/>
              <a:chExt cx="812800" cy="812800"/>
            </a:xfrm>
          </p:grpSpPr>
          <p:sp>
            <p:nvSpPr>
              <p:cNvPr id="41"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7D0E"/>
              </a:solidFill>
            </p:spPr>
          </p:sp>
          <p:sp>
            <p:nvSpPr>
              <p:cNvPr id="42" name="TextBox 16"/>
              <p:cNvSpPr txBox="1"/>
              <p:nvPr/>
            </p:nvSpPr>
            <p:spPr>
              <a:xfrm>
                <a:off x="76200" y="-9525"/>
                <a:ext cx="660400" cy="746125"/>
              </a:xfrm>
              <a:prstGeom prst="rect">
                <a:avLst/>
              </a:prstGeom>
            </p:spPr>
            <p:txBody>
              <a:bodyPr lIns="42543" tIns="42543" rIns="42543" bIns="42543" rtlCol="0" anchor="ctr"/>
              <a:lstStyle/>
              <a:p>
                <a:pPr algn="ctr">
                  <a:lnSpc>
                    <a:spcPts val="2240"/>
                  </a:lnSpc>
                </a:pPr>
              </a:p>
            </p:txBody>
          </p:sp>
        </p:grpSp>
        <p:sp>
          <p:nvSpPr>
            <p:cNvPr id="43" name="Freeform 23"/>
            <p:cNvSpPr/>
            <p:nvPr/>
          </p:nvSpPr>
          <p:spPr>
            <a:xfrm>
              <a:off x="3583" y="8369"/>
              <a:ext cx="651" cy="651"/>
            </a:xfrm>
            <a:custGeom>
              <a:avLst/>
              <a:gdLst/>
              <a:ahLst/>
              <a:cxnLst/>
              <a:rect l="l" t="t" r="r" b="b"/>
              <a:pathLst>
                <a:path w="413182" h="413182">
                  <a:moveTo>
                    <a:pt x="0" y="0"/>
                  </a:moveTo>
                  <a:lnTo>
                    <a:pt x="413182" y="0"/>
                  </a:lnTo>
                  <a:lnTo>
                    <a:pt x="413182" y="413181"/>
                  </a:lnTo>
                  <a:lnTo>
                    <a:pt x="0" y="413181"/>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sp>
        <p:nvSpPr>
          <p:cNvPr id="62" name="TextBox 29"/>
          <p:cNvSpPr txBox="1"/>
          <p:nvPr/>
        </p:nvSpPr>
        <p:spPr>
          <a:xfrm>
            <a:off x="1866265" y="1257300"/>
            <a:ext cx="12308205" cy="2153920"/>
          </a:xfrm>
          <a:prstGeom prst="rect">
            <a:avLst/>
          </a:prstGeom>
        </p:spPr>
        <p:txBody>
          <a:bodyPr wrap="square" lIns="0" tIns="0" rIns="0" bIns="0" rtlCol="0" anchor="t">
            <a:spAutoFit/>
          </a:bodyPr>
          <a:p>
            <a:pPr algn="l">
              <a:lnSpc>
                <a:spcPts val="2800"/>
              </a:lnSpc>
            </a:pPr>
            <a:r>
              <a:rPr lang="en-US" altLang="en-US" sz="2000">
                <a:solidFill>
                  <a:schemeClr val="tx1"/>
                </a:solidFill>
                <a:latin typeface="Calibri" panose="020F0502020204030204" charset="0"/>
                <a:ea typeface="Poppins Semi-Bold" panose="00000700000000000000"/>
                <a:cs typeface="Calibri" panose="020F0502020204030204" charset="0"/>
                <a:sym typeface="Poppins Semi-Bold" panose="00000700000000000000"/>
              </a:rPr>
              <a:t>The Solar Generator is Wattic Energies’ renewable energy solution that enables homes and businesses to switch to Band-S (self-sufficient solar power), cutting dependence on the unreliable national grid and expensive diesel generators. It provides clean, consistent, and cost-saving electricity to ensure uninterrupted productivity. Our solar generators are custom built to meet your energy needs and run time. We have been able to meet our 18hours solar system run-time promise to our users across different industries and currently working on an upgraded system that guarantees 24hrs energy supply even when there is no sun light. We are on a mission to make fueless generators a true reality in Africa.</a:t>
            </a:r>
            <a:endParaRPr lang="en-US" altLang="en-US" sz="2000">
              <a:solidFill>
                <a:schemeClr val="tx1"/>
              </a:solidFill>
              <a:latin typeface="Calibri" panose="020F0502020204030204" charset="0"/>
              <a:ea typeface="Poppins Semi-Bold" panose="00000700000000000000"/>
              <a:cs typeface="Calibri" panose="020F0502020204030204" charset="0"/>
              <a:sym typeface="Poppins Semi-Bold" panose="00000700000000000000"/>
            </a:endParaRPr>
          </a:p>
        </p:txBody>
      </p:sp>
      <p:sp>
        <p:nvSpPr>
          <p:cNvPr id="63" name="TextBox 13"/>
          <p:cNvSpPr txBox="1"/>
          <p:nvPr/>
        </p:nvSpPr>
        <p:spPr>
          <a:xfrm>
            <a:off x="13754100" y="9639300"/>
            <a:ext cx="4373880" cy="430530"/>
          </a:xfrm>
          <a:prstGeom prst="rect">
            <a:avLst/>
          </a:prstGeom>
        </p:spPr>
        <p:txBody>
          <a:bodyPr wrap="square" lIns="0" tIns="0" rIns="0" bIns="0" rtlCol="0" anchor="t">
            <a:spAutoFit/>
          </a:bodyPr>
          <a:p>
            <a:pPr algn="r">
              <a:lnSpc>
                <a:spcPts val="3360"/>
              </a:lnSpc>
            </a:pPr>
            <a:r>
              <a:rPr lang="en-US" sz="2400">
                <a:solidFill>
                  <a:schemeClr val="bg1"/>
                </a:solidFill>
                <a:latin typeface="Poppins" panose="00000500000000000000"/>
                <a:ea typeface="Poppins" panose="00000500000000000000"/>
                <a:cs typeface="Poppins" panose="00000500000000000000"/>
                <a:sym typeface="Poppins" panose="00000500000000000000"/>
              </a:rPr>
              <a:t>www.watticenergies.com</a:t>
            </a:r>
            <a:endParaRPr lang="en-US" sz="2400">
              <a:solidFill>
                <a:schemeClr val="bg1"/>
              </a:solidFill>
              <a:latin typeface="Poppins" panose="00000500000000000000"/>
              <a:ea typeface="Poppins" panose="00000500000000000000"/>
              <a:cs typeface="Poppins" panose="00000500000000000000"/>
              <a:sym typeface="Poppins" panose="00000500000000000000"/>
            </a:endParaRPr>
          </a:p>
        </p:txBody>
      </p:sp>
      <p:grpSp>
        <p:nvGrpSpPr>
          <p:cNvPr id="13" name="Group 12"/>
          <p:cNvGrpSpPr/>
          <p:nvPr/>
        </p:nvGrpSpPr>
        <p:grpSpPr>
          <a:xfrm>
            <a:off x="14710410" y="3147695"/>
            <a:ext cx="3503930" cy="2361565"/>
            <a:chOff x="14550" y="5220"/>
            <a:chExt cx="5850" cy="3916"/>
          </a:xfrm>
        </p:grpSpPr>
        <p:sp>
          <p:nvSpPr>
            <p:cNvPr id="65" name="Rectangles 64"/>
            <p:cNvSpPr/>
            <p:nvPr/>
          </p:nvSpPr>
          <p:spPr>
            <a:xfrm>
              <a:off x="14550" y="5220"/>
              <a:ext cx="5851" cy="3917"/>
            </a:xfrm>
            <a:prstGeom prst="rect">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pic>
          <p:nvPicPr>
            <p:cNvPr id="64" name="Picture 63" descr="images - 2025-09-25T115300.700"/>
            <p:cNvPicPr>
              <a:picLocks noChangeAspect="1"/>
            </p:cNvPicPr>
            <p:nvPr/>
          </p:nvPicPr>
          <p:blipFill>
            <a:blip r:embed="rId7"/>
            <a:srcRect b="5936"/>
            <a:stretch>
              <a:fillRect/>
            </a:stretch>
          </p:blipFill>
          <p:spPr>
            <a:xfrm>
              <a:off x="14760" y="5390"/>
              <a:ext cx="5496" cy="3713"/>
            </a:xfrm>
            <a:prstGeom prst="rect">
              <a:avLst/>
            </a:prstGeom>
          </p:spPr>
        </p:pic>
      </p:grpSp>
      <p:sp>
        <p:nvSpPr>
          <p:cNvPr id="66" name="Rectangles 65"/>
          <p:cNvSpPr/>
          <p:nvPr/>
        </p:nvSpPr>
        <p:spPr>
          <a:xfrm>
            <a:off x="14742795" y="221615"/>
            <a:ext cx="3393440" cy="2305685"/>
          </a:xfrm>
          <a:prstGeom prst="rect">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67" name="Rectangles 66"/>
          <p:cNvSpPr/>
          <p:nvPr/>
        </p:nvSpPr>
        <p:spPr>
          <a:xfrm>
            <a:off x="14646275" y="6225540"/>
            <a:ext cx="3565525" cy="2990850"/>
          </a:xfrm>
          <a:prstGeom prst="rect">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pic>
        <p:nvPicPr>
          <p:cNvPr id="68" name="Picture 67" descr="watttis 2"/>
          <p:cNvPicPr>
            <a:picLocks noChangeAspect="1"/>
          </p:cNvPicPr>
          <p:nvPr/>
        </p:nvPicPr>
        <p:blipFill>
          <a:blip r:embed="rId8"/>
          <a:srcRect l="15945" t="21506" r="20990" b="46209"/>
          <a:stretch>
            <a:fillRect/>
          </a:stretch>
        </p:blipFill>
        <p:spPr>
          <a:xfrm>
            <a:off x="14843125" y="6440805"/>
            <a:ext cx="655320" cy="258445"/>
          </a:xfrm>
          <a:prstGeom prst="rect">
            <a:avLst/>
          </a:prstGeom>
        </p:spPr>
      </p:pic>
      <p:sp>
        <p:nvSpPr>
          <p:cNvPr id="5" name="TextBox 29"/>
          <p:cNvSpPr txBox="1"/>
          <p:nvPr/>
        </p:nvSpPr>
        <p:spPr>
          <a:xfrm>
            <a:off x="1752600" y="5783580"/>
            <a:ext cx="12317730" cy="2153920"/>
          </a:xfrm>
          <a:prstGeom prst="rect">
            <a:avLst/>
          </a:prstGeom>
        </p:spPr>
        <p:txBody>
          <a:bodyPr wrap="square" lIns="0" tIns="0" rIns="0" bIns="0" rtlCol="0" anchor="t">
            <a:spAutoFit/>
          </a:bodyPr>
          <a:p>
            <a:pPr algn="l">
              <a:lnSpc>
                <a:spcPts val="2800"/>
              </a:lnSpc>
            </a:pPr>
            <a:r>
              <a:rPr lang="en-US" altLang="en-US" sz="2000" b="1">
                <a:solidFill>
                  <a:srgbClr val="0B0A0A"/>
                </a:solidFill>
                <a:latin typeface="Poppins Semi-Bold" panose="00000700000000000000"/>
                <a:ea typeface="Poppins Semi-Bold" panose="00000700000000000000"/>
                <a:cs typeface="Poppins Semi-Bold" panose="00000700000000000000"/>
                <a:sym typeface="Poppins Semi-Bold" panose="00000700000000000000"/>
              </a:rPr>
              <a:t> Benefits</a:t>
            </a:r>
            <a:endParaRPr lang="en-US" altLang="en-US" sz="2000" b="1">
              <a:solidFill>
                <a:srgbClr val="0B0A0A"/>
              </a:solidFill>
              <a:latin typeface="Poppins Semi-Bold" panose="00000700000000000000"/>
              <a:ea typeface="Poppins Semi-Bold" panose="00000700000000000000"/>
              <a:cs typeface="Poppins Semi-Bold" panose="00000700000000000000"/>
              <a:sym typeface="Poppins Semi-Bold" panose="00000700000000000000"/>
            </a:endParaRPr>
          </a:p>
          <a:p>
            <a:pPr marL="342900" indent="-342900" algn="l">
              <a:lnSpc>
                <a:spcPts val="2800"/>
              </a:lnSpc>
              <a:buFont typeface="Arial" panose="020B0604020202020204" pitchFamily="34" charset="0"/>
              <a:buChar char="•"/>
            </a:pPr>
            <a:r>
              <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rPr>
              <a:t>Zero dependency on national grid and costly fuel generators.</a:t>
            </a:r>
            <a:endPar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a:p>
            <a:pPr marL="342900" indent="-342900" algn="l">
              <a:lnSpc>
                <a:spcPts val="2800"/>
              </a:lnSpc>
              <a:buFont typeface="Arial" panose="020B0604020202020204" pitchFamily="34" charset="0"/>
              <a:buChar char="•"/>
            </a:pPr>
            <a:r>
              <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rPr>
              <a:t>Significant reduction in operational costs.</a:t>
            </a:r>
            <a:endPar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a:p>
            <a:pPr marL="342900" indent="-342900" algn="l">
              <a:lnSpc>
                <a:spcPts val="2800"/>
              </a:lnSpc>
              <a:buFont typeface="Arial" panose="020B0604020202020204" pitchFamily="34" charset="0"/>
              <a:buChar char="•"/>
            </a:pPr>
            <a:r>
              <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rPr>
              <a:t>Continuous electricity for 24/7 operations.</a:t>
            </a:r>
            <a:endPar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a:p>
            <a:pPr marL="342900" indent="-342900" algn="l">
              <a:lnSpc>
                <a:spcPts val="2800"/>
              </a:lnSpc>
              <a:buFont typeface="Arial" panose="020B0604020202020204" pitchFamily="34" charset="0"/>
              <a:buChar char="•"/>
            </a:pPr>
            <a:r>
              <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rPr>
              <a:t>Contribution to climate-friendly renewable energy adoption.</a:t>
            </a:r>
            <a:endPar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a:p>
            <a:pPr marL="342900" indent="-342900" algn="l">
              <a:lnSpc>
                <a:spcPts val="2800"/>
              </a:lnSpc>
              <a:buFont typeface="Arial" panose="020B0604020202020204" pitchFamily="34" charset="0"/>
              <a:buChar char="•"/>
            </a:pPr>
            <a:r>
              <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rPr>
              <a:t>Long-term savings and energy independence.</a:t>
            </a:r>
            <a:endPar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p:txBody>
      </p:sp>
      <p:sp>
        <p:nvSpPr>
          <p:cNvPr id="6" name="TextBox 29"/>
          <p:cNvSpPr txBox="1"/>
          <p:nvPr/>
        </p:nvSpPr>
        <p:spPr>
          <a:xfrm>
            <a:off x="1752600" y="8267700"/>
            <a:ext cx="12317730" cy="1795145"/>
          </a:xfrm>
          <a:prstGeom prst="rect">
            <a:avLst/>
          </a:prstGeom>
        </p:spPr>
        <p:txBody>
          <a:bodyPr wrap="square" lIns="0" tIns="0" rIns="0" bIns="0" rtlCol="0" anchor="t">
            <a:spAutoFit/>
          </a:bodyPr>
          <a:p>
            <a:pPr algn="l">
              <a:lnSpc>
                <a:spcPts val="2800"/>
              </a:lnSpc>
            </a:pPr>
            <a:r>
              <a:rPr lang="en-US" altLang="en-US" sz="2000" b="1">
                <a:solidFill>
                  <a:srgbClr val="0B0A0A"/>
                </a:solidFill>
                <a:latin typeface="Poppins Semi-Bold" panose="00000700000000000000"/>
                <a:ea typeface="Poppins Semi-Bold" panose="00000700000000000000"/>
                <a:cs typeface="Poppins Semi-Bold" panose="00000700000000000000"/>
                <a:sym typeface="Poppins Semi-Bold" panose="00000700000000000000"/>
              </a:rPr>
              <a:t> Who is the Solution for?</a:t>
            </a:r>
            <a:endParaRPr lang="en-US" altLang="en-US" sz="2000" b="1">
              <a:solidFill>
                <a:srgbClr val="0B0A0A"/>
              </a:solidFill>
              <a:latin typeface="Poppins Semi-Bold" panose="00000700000000000000"/>
              <a:ea typeface="Poppins Semi-Bold" panose="00000700000000000000"/>
              <a:cs typeface="Poppins Semi-Bold" panose="00000700000000000000"/>
              <a:sym typeface="Poppins Semi-Bold" panose="00000700000000000000"/>
            </a:endParaRPr>
          </a:p>
          <a:p>
            <a:pPr marL="342900" indent="-342900" algn="l">
              <a:lnSpc>
                <a:spcPts val="2800"/>
              </a:lnSpc>
              <a:buFont typeface="Arial" panose="020B0604020202020204" pitchFamily="34" charset="0"/>
              <a:buChar char="•"/>
            </a:pPr>
            <a:r>
              <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rPr>
              <a:t>Homes seeking independence from erratic national grid supply.</a:t>
            </a:r>
            <a:endPar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a:p>
            <a:pPr marL="342900" indent="-342900" algn="l">
              <a:lnSpc>
                <a:spcPts val="2800"/>
              </a:lnSpc>
              <a:buFont typeface="Arial" panose="020B0604020202020204" pitchFamily="34" charset="0"/>
              <a:buChar char="•"/>
            </a:pPr>
            <a:r>
              <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rPr>
              <a:t>SMEs, corporate offices, and industries with high energy needs.</a:t>
            </a:r>
            <a:endPar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a:p>
            <a:pPr marL="342900" indent="-342900" algn="l">
              <a:lnSpc>
                <a:spcPts val="2800"/>
              </a:lnSpc>
              <a:buFont typeface="Arial" panose="020B0604020202020204" pitchFamily="34" charset="0"/>
              <a:buChar char="•"/>
            </a:pPr>
            <a:r>
              <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rPr>
              <a:t>Schools, hospitals, hotels, and estates where downtime is costly.</a:t>
            </a:r>
            <a:endPar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a:p>
            <a:pPr marL="342900" indent="-342900" algn="l">
              <a:lnSpc>
                <a:spcPts val="2800"/>
              </a:lnSpc>
              <a:buFont typeface="Arial" panose="020B0604020202020204" pitchFamily="34" charset="0"/>
              <a:buChar char="•"/>
            </a:pPr>
            <a:r>
              <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rPr>
              <a:t>Environmentally conscious consumers seeking clean energy.</a:t>
            </a:r>
            <a:endPar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p:txBody>
      </p:sp>
      <p:pic>
        <p:nvPicPr>
          <p:cNvPr id="83" name="Picture 82" descr="Smart Solar"/>
          <p:cNvPicPr>
            <a:picLocks noChangeAspect="1"/>
          </p:cNvPicPr>
          <p:nvPr>
            <p:custDataLst>
              <p:tags r:id="rId9"/>
            </p:custDataLst>
          </p:nvPr>
        </p:nvPicPr>
        <p:blipFill>
          <a:blip r:embed="rId10"/>
          <a:stretch>
            <a:fillRect/>
          </a:stretch>
        </p:blipFill>
        <p:spPr>
          <a:xfrm>
            <a:off x="15697200" y="6438900"/>
            <a:ext cx="2028190" cy="2701290"/>
          </a:xfrm>
          <a:prstGeom prst="rect">
            <a:avLst/>
          </a:prstGeom>
        </p:spPr>
      </p:pic>
      <p:pic>
        <p:nvPicPr>
          <p:cNvPr id="7" name="Picture 6" descr="images 2"/>
          <p:cNvPicPr>
            <a:picLocks noChangeAspect="1"/>
          </p:cNvPicPr>
          <p:nvPr/>
        </p:nvPicPr>
        <p:blipFill>
          <a:blip r:embed="rId11"/>
          <a:stretch>
            <a:fillRect/>
          </a:stretch>
        </p:blipFill>
        <p:spPr>
          <a:xfrm>
            <a:off x="15841980" y="248920"/>
            <a:ext cx="2265680" cy="2265680"/>
          </a:xfrm>
          <a:prstGeom prst="rect">
            <a:avLst/>
          </a:prstGeom>
        </p:spPr>
      </p:pic>
      <p:pic>
        <p:nvPicPr>
          <p:cNvPr id="8" name="Picture 7" descr="watttis 2"/>
          <p:cNvPicPr>
            <a:picLocks noChangeAspect="1"/>
          </p:cNvPicPr>
          <p:nvPr/>
        </p:nvPicPr>
        <p:blipFill>
          <a:blip r:embed="rId8"/>
          <a:srcRect l="15945" t="21506" r="20990" b="46209"/>
          <a:stretch>
            <a:fillRect/>
          </a:stretch>
        </p:blipFill>
        <p:spPr>
          <a:xfrm>
            <a:off x="14859000" y="419100"/>
            <a:ext cx="655320" cy="25844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grpSp>
        <p:nvGrpSpPr>
          <p:cNvPr id="2" name="Group 2"/>
          <p:cNvGrpSpPr/>
          <p:nvPr/>
        </p:nvGrpSpPr>
        <p:grpSpPr>
          <a:xfrm rot="0">
            <a:off x="14296390" y="-372745"/>
            <a:ext cx="8265795" cy="11161395"/>
            <a:chOff x="0" y="0"/>
            <a:chExt cx="2176958" cy="1873618"/>
          </a:xfrm>
        </p:grpSpPr>
        <p:sp>
          <p:nvSpPr>
            <p:cNvPr id="3" name="Freeform 3"/>
            <p:cNvSpPr/>
            <p:nvPr/>
          </p:nvSpPr>
          <p:spPr>
            <a:xfrm>
              <a:off x="0" y="0"/>
              <a:ext cx="2176959" cy="1873618"/>
            </a:xfrm>
            <a:custGeom>
              <a:avLst/>
              <a:gdLst/>
              <a:ahLst/>
              <a:cxnLst/>
              <a:rect l="l" t="t" r="r" b="b"/>
              <a:pathLst>
                <a:path w="2176959" h="1873618">
                  <a:moveTo>
                    <a:pt x="28099" y="0"/>
                  </a:moveTo>
                  <a:lnTo>
                    <a:pt x="2148859" y="0"/>
                  </a:lnTo>
                  <a:cubicBezTo>
                    <a:pt x="2156312" y="0"/>
                    <a:pt x="2163459" y="2960"/>
                    <a:pt x="2168728" y="8230"/>
                  </a:cubicBezTo>
                  <a:cubicBezTo>
                    <a:pt x="2173998" y="13500"/>
                    <a:pt x="2176959" y="20647"/>
                    <a:pt x="2176959" y="28099"/>
                  </a:cubicBezTo>
                  <a:lnTo>
                    <a:pt x="2176959" y="1845519"/>
                  </a:lnTo>
                  <a:cubicBezTo>
                    <a:pt x="2176959" y="1861037"/>
                    <a:pt x="2164378" y="1873618"/>
                    <a:pt x="2148859" y="1873618"/>
                  </a:cubicBezTo>
                  <a:lnTo>
                    <a:pt x="28099" y="1873618"/>
                  </a:lnTo>
                  <a:cubicBezTo>
                    <a:pt x="20647" y="1873618"/>
                    <a:pt x="13500" y="1870657"/>
                    <a:pt x="8230" y="1865388"/>
                  </a:cubicBezTo>
                  <a:cubicBezTo>
                    <a:pt x="2960" y="1860118"/>
                    <a:pt x="0" y="1852971"/>
                    <a:pt x="0" y="1845519"/>
                  </a:cubicBezTo>
                  <a:lnTo>
                    <a:pt x="0" y="28099"/>
                  </a:lnTo>
                  <a:cubicBezTo>
                    <a:pt x="0" y="20647"/>
                    <a:pt x="2960" y="13500"/>
                    <a:pt x="8230" y="8230"/>
                  </a:cubicBezTo>
                  <a:cubicBezTo>
                    <a:pt x="13500" y="2960"/>
                    <a:pt x="20647" y="0"/>
                    <a:pt x="28099" y="0"/>
                  </a:cubicBezTo>
                  <a:close/>
                </a:path>
              </a:pathLst>
            </a:custGeom>
            <a:solidFill>
              <a:srgbClr val="1A4C79"/>
            </a:solidFill>
          </p:spPr>
        </p:sp>
        <p:sp>
          <p:nvSpPr>
            <p:cNvPr id="4" name="TextBox 4"/>
            <p:cNvSpPr txBox="1"/>
            <p:nvPr/>
          </p:nvSpPr>
          <p:spPr>
            <a:xfrm>
              <a:off x="0" y="-57150"/>
              <a:ext cx="2176958" cy="1930768"/>
            </a:xfrm>
            <a:prstGeom prst="rect">
              <a:avLst/>
            </a:prstGeom>
          </p:spPr>
          <p:txBody>
            <a:bodyPr lIns="50800" tIns="50800" rIns="50800" bIns="50800" rtlCol="0" anchor="ctr"/>
            <a:lstStyle/>
            <a:p>
              <a:pPr algn="ctr">
                <a:lnSpc>
                  <a:spcPts val="3220"/>
                </a:lnSpc>
              </a:pPr>
            </a:p>
          </p:txBody>
        </p:sp>
      </p:grpSp>
      <p:grpSp>
        <p:nvGrpSpPr>
          <p:cNvPr id="33" name="Group 32"/>
          <p:cNvGrpSpPr/>
          <p:nvPr/>
        </p:nvGrpSpPr>
        <p:grpSpPr>
          <a:xfrm>
            <a:off x="906780" y="3822700"/>
            <a:ext cx="687070" cy="687070"/>
            <a:chOff x="3331" y="8209"/>
            <a:chExt cx="1082" cy="1082"/>
          </a:xfrm>
        </p:grpSpPr>
        <p:grpSp>
          <p:nvGrpSpPr>
            <p:cNvPr id="14" name="Group 14"/>
            <p:cNvGrpSpPr/>
            <p:nvPr/>
          </p:nvGrpSpPr>
          <p:grpSpPr>
            <a:xfrm rot="0">
              <a:off x="3331" y="8209"/>
              <a:ext cx="1083" cy="1083"/>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7D0E"/>
              </a:solidFill>
            </p:spPr>
          </p:sp>
          <p:sp>
            <p:nvSpPr>
              <p:cNvPr id="16" name="TextBox 16"/>
              <p:cNvSpPr txBox="1"/>
              <p:nvPr/>
            </p:nvSpPr>
            <p:spPr>
              <a:xfrm>
                <a:off x="76200" y="-9525"/>
                <a:ext cx="660400" cy="746125"/>
              </a:xfrm>
              <a:prstGeom prst="rect">
                <a:avLst/>
              </a:prstGeom>
            </p:spPr>
            <p:txBody>
              <a:bodyPr lIns="42543" tIns="42543" rIns="42543" bIns="42543" rtlCol="0" anchor="ctr"/>
              <a:lstStyle/>
              <a:p>
                <a:pPr algn="ctr">
                  <a:lnSpc>
                    <a:spcPts val="2240"/>
                  </a:lnSpc>
                </a:pPr>
              </a:p>
            </p:txBody>
          </p:sp>
        </p:grpSp>
        <p:sp>
          <p:nvSpPr>
            <p:cNvPr id="23" name="Freeform 23"/>
            <p:cNvSpPr/>
            <p:nvPr/>
          </p:nvSpPr>
          <p:spPr>
            <a:xfrm>
              <a:off x="3583" y="8369"/>
              <a:ext cx="651" cy="651"/>
            </a:xfrm>
            <a:custGeom>
              <a:avLst/>
              <a:gdLst/>
              <a:ahLst/>
              <a:cxnLst/>
              <a:rect l="l" t="t" r="r" b="b"/>
              <a:pathLst>
                <a:path w="413182" h="413182">
                  <a:moveTo>
                    <a:pt x="0" y="0"/>
                  </a:moveTo>
                  <a:lnTo>
                    <a:pt x="413182" y="0"/>
                  </a:lnTo>
                  <a:lnTo>
                    <a:pt x="413182" y="413181"/>
                  </a:lnTo>
                  <a:lnTo>
                    <a:pt x="0" y="413181"/>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sp>
        <p:nvSpPr>
          <p:cNvPr id="26" name="Freeform 26"/>
          <p:cNvSpPr/>
          <p:nvPr/>
        </p:nvSpPr>
        <p:spPr>
          <a:xfrm>
            <a:off x="-3197975" y="-701878"/>
            <a:ext cx="5847907" cy="4114800"/>
          </a:xfrm>
          <a:custGeom>
            <a:avLst/>
            <a:gdLst/>
            <a:ahLst/>
            <a:cxnLst/>
            <a:rect l="l" t="t" r="r" b="b"/>
            <a:pathLst>
              <a:path w="5847907" h="4114800">
                <a:moveTo>
                  <a:pt x="0" y="0"/>
                </a:moveTo>
                <a:lnTo>
                  <a:pt x="5847907" y="0"/>
                </a:lnTo>
                <a:lnTo>
                  <a:pt x="584790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8" name="Freeform 28"/>
          <p:cNvSpPr/>
          <p:nvPr/>
        </p:nvSpPr>
        <p:spPr>
          <a:xfrm rot="5400000">
            <a:off x="-2119573" y="7003694"/>
            <a:ext cx="3300339" cy="3187827"/>
          </a:xfrm>
          <a:custGeom>
            <a:avLst/>
            <a:gdLst/>
            <a:ahLst/>
            <a:cxnLst/>
            <a:rect l="l" t="t" r="r" b="b"/>
            <a:pathLst>
              <a:path w="3300339" h="3187827">
                <a:moveTo>
                  <a:pt x="0" y="0"/>
                </a:moveTo>
                <a:lnTo>
                  <a:pt x="3300339" y="0"/>
                </a:lnTo>
                <a:lnTo>
                  <a:pt x="3300339" y="3187827"/>
                </a:lnTo>
                <a:lnTo>
                  <a:pt x="0" y="31878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9" name="TextBox 29"/>
          <p:cNvSpPr txBox="1"/>
          <p:nvPr/>
        </p:nvSpPr>
        <p:spPr>
          <a:xfrm>
            <a:off x="1752600" y="3924300"/>
            <a:ext cx="12317730" cy="1795145"/>
          </a:xfrm>
          <a:prstGeom prst="rect">
            <a:avLst/>
          </a:prstGeom>
        </p:spPr>
        <p:txBody>
          <a:bodyPr wrap="square" lIns="0" tIns="0" rIns="0" bIns="0" rtlCol="0" anchor="t">
            <a:spAutoFit/>
          </a:bodyPr>
          <a:lstStyle/>
          <a:p>
            <a:pPr algn="l">
              <a:lnSpc>
                <a:spcPts val="2800"/>
              </a:lnSpc>
            </a:pPr>
            <a:r>
              <a:rPr lang="en-US" altLang="en-US" sz="2000" b="1">
                <a:solidFill>
                  <a:srgbClr val="0B0A0A"/>
                </a:solidFill>
                <a:latin typeface="Poppins Semi-Bold" panose="00000700000000000000"/>
                <a:ea typeface="Poppins Semi-Bold" panose="00000700000000000000"/>
                <a:cs typeface="Poppins Semi-Bold" panose="00000700000000000000"/>
                <a:sym typeface="Poppins Semi-Bold" panose="00000700000000000000"/>
              </a:rPr>
              <a:t>What the Oil &amp; Gas Management System Solves</a:t>
            </a:r>
            <a:endParaRPr lang="en-US" altLang="en-US" sz="2000" b="1">
              <a:solidFill>
                <a:srgbClr val="0B0A0A"/>
              </a:solidFill>
              <a:latin typeface="Poppins Semi-Bold" panose="00000700000000000000"/>
              <a:ea typeface="Poppins Semi-Bold" panose="00000700000000000000"/>
              <a:cs typeface="Poppins Semi-Bold" panose="00000700000000000000"/>
              <a:sym typeface="Poppins Semi-Bold" panose="00000700000000000000"/>
            </a:endParaRPr>
          </a:p>
          <a:p>
            <a:pPr marL="342900" indent="-342900" algn="l">
              <a:lnSpc>
                <a:spcPts val="2800"/>
              </a:lnSpc>
              <a:buFont typeface="Arial" panose="020B0604020202020204" pitchFamily="34" charset="0"/>
              <a:buChar char="•"/>
            </a:pPr>
            <a:r>
              <a:rPr lang="en-US" altLang="en-US" sz="2000" b="1">
                <a:solidFill>
                  <a:srgbClr val="0B0A0A"/>
                </a:solidFill>
                <a:latin typeface="Poppins Semi-Bold" panose="00000700000000000000"/>
                <a:ea typeface="Poppins Semi-Bold" panose="00000700000000000000"/>
                <a:cs typeface="Poppins Semi-Bold" panose="00000700000000000000"/>
                <a:sym typeface="Poppins Semi-Bold" panose="00000700000000000000"/>
              </a:rPr>
              <a:t></a:t>
            </a:r>
            <a:r>
              <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rPr>
              <a:t>Provides end-to-end visibility of fuel distribution, sales, and stock.</a:t>
            </a:r>
            <a:endPar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a:p>
            <a:pPr marL="342900" indent="-342900" algn="l">
              <a:lnSpc>
                <a:spcPts val="2800"/>
              </a:lnSpc>
              <a:buFont typeface="Arial" panose="020B0604020202020204" pitchFamily="34" charset="0"/>
              <a:buChar char="•"/>
            </a:pPr>
            <a:r>
              <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rPr>
              <a:t>Tracks truck/tanker movements in real time.</a:t>
            </a:r>
            <a:endPar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a:p>
            <a:pPr marL="342900" indent="-342900" algn="l">
              <a:lnSpc>
                <a:spcPts val="2800"/>
              </a:lnSpc>
              <a:buFont typeface="Arial" panose="020B0604020202020204" pitchFamily="34" charset="0"/>
              <a:buChar char="•"/>
            </a:pPr>
            <a:r>
              <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rPr>
              <a:t>Prevents fraud, leakage, and losses in downstream operations.</a:t>
            </a:r>
            <a:endPar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a:p>
            <a:pPr marL="342900" indent="-342900" algn="l">
              <a:lnSpc>
                <a:spcPts val="2800"/>
              </a:lnSpc>
              <a:buFont typeface="Arial" panose="020B0604020202020204" pitchFamily="34" charset="0"/>
              <a:buChar char="•"/>
            </a:pPr>
            <a:r>
              <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rPr>
              <a:t>Streamlines operations with automated monitoring and reporting</a:t>
            </a:r>
            <a:r>
              <a:rPr lang="en-US" altLang="en-US" sz="2000" b="1">
                <a:solidFill>
                  <a:srgbClr val="0B0A0A"/>
                </a:solidFill>
                <a:latin typeface="Poppins Semi-Bold" panose="00000700000000000000"/>
                <a:ea typeface="Poppins Semi-Bold" panose="00000700000000000000"/>
                <a:cs typeface="Poppins Semi-Bold" panose="00000700000000000000"/>
                <a:sym typeface="Poppins Semi-Bold" panose="00000700000000000000"/>
              </a:rPr>
              <a:t>.</a:t>
            </a:r>
            <a:endParaRPr lang="en-US" altLang="en-US" sz="2000" b="1">
              <a:solidFill>
                <a:srgbClr val="0B0A0A"/>
              </a:solidFill>
              <a:latin typeface="Poppins Semi-Bold" panose="00000700000000000000"/>
              <a:ea typeface="Poppins Semi-Bold" panose="00000700000000000000"/>
              <a:cs typeface="Poppins Semi-Bold" panose="00000700000000000000"/>
              <a:sym typeface="Poppins Semi-Bold" panose="00000700000000000000"/>
            </a:endParaRPr>
          </a:p>
        </p:txBody>
      </p:sp>
      <p:sp>
        <p:nvSpPr>
          <p:cNvPr id="31" name="TextBox 31"/>
          <p:cNvSpPr txBox="1"/>
          <p:nvPr/>
        </p:nvSpPr>
        <p:spPr>
          <a:xfrm>
            <a:off x="1945005" y="270510"/>
            <a:ext cx="14247495" cy="958850"/>
          </a:xfrm>
          <a:prstGeom prst="rect">
            <a:avLst/>
          </a:prstGeom>
        </p:spPr>
        <p:txBody>
          <a:bodyPr wrap="square" lIns="0" tIns="0" rIns="0" bIns="0" rtlCol="0" anchor="t">
            <a:spAutoFit/>
          </a:bodyPr>
          <a:lstStyle/>
          <a:p>
            <a:pPr algn="l">
              <a:lnSpc>
                <a:spcPts val="7480"/>
              </a:lnSpc>
            </a:pPr>
            <a:r>
              <a:rPr lang="en-US" sz="5200" b="1">
                <a:solidFill>
                  <a:srgbClr val="0B0A0A"/>
                </a:solidFill>
                <a:latin typeface="Calibri" panose="020F0502020204030204" charset="0"/>
                <a:ea typeface="Agrandir Bold" panose="00000800000000000000"/>
                <a:cs typeface="Calibri" panose="020F0502020204030204" charset="0"/>
                <a:sym typeface="Agrandir Bold" panose="00000800000000000000"/>
              </a:rPr>
              <a:t>Downstream Oil &amp; Gas Management System</a:t>
            </a:r>
            <a:endParaRPr lang="en-US" sz="5200" b="1">
              <a:solidFill>
                <a:srgbClr val="0B0A0A"/>
              </a:solidFill>
              <a:latin typeface="Calibri" panose="020F0502020204030204" charset="0"/>
              <a:ea typeface="Agrandir Bold" panose="00000800000000000000"/>
              <a:cs typeface="Calibri" panose="020F0502020204030204" charset="0"/>
              <a:sym typeface="Agrandir Bold" panose="00000800000000000000"/>
            </a:endParaRPr>
          </a:p>
        </p:txBody>
      </p:sp>
      <p:grpSp>
        <p:nvGrpSpPr>
          <p:cNvPr id="34" name="Group 33"/>
          <p:cNvGrpSpPr/>
          <p:nvPr/>
        </p:nvGrpSpPr>
        <p:grpSpPr>
          <a:xfrm>
            <a:off x="956310" y="5803900"/>
            <a:ext cx="687070" cy="687070"/>
            <a:chOff x="3331" y="8209"/>
            <a:chExt cx="1082" cy="1082"/>
          </a:xfrm>
        </p:grpSpPr>
        <p:grpSp>
          <p:nvGrpSpPr>
            <p:cNvPr id="35" name="Group 14"/>
            <p:cNvGrpSpPr/>
            <p:nvPr/>
          </p:nvGrpSpPr>
          <p:grpSpPr>
            <a:xfrm rot="0">
              <a:off x="3331" y="8209"/>
              <a:ext cx="1083" cy="1083"/>
              <a:chOff x="0" y="0"/>
              <a:chExt cx="812800" cy="812800"/>
            </a:xfrm>
          </p:grpSpPr>
          <p:sp>
            <p:nvSpPr>
              <p:cNvPr id="36"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7D0E"/>
              </a:solidFill>
            </p:spPr>
          </p:sp>
          <p:sp>
            <p:nvSpPr>
              <p:cNvPr id="37" name="TextBox 16"/>
              <p:cNvSpPr txBox="1"/>
              <p:nvPr/>
            </p:nvSpPr>
            <p:spPr>
              <a:xfrm>
                <a:off x="76200" y="-9525"/>
                <a:ext cx="660400" cy="746125"/>
              </a:xfrm>
              <a:prstGeom prst="rect">
                <a:avLst/>
              </a:prstGeom>
            </p:spPr>
            <p:txBody>
              <a:bodyPr lIns="42543" tIns="42543" rIns="42543" bIns="42543" rtlCol="0" anchor="ctr"/>
              <a:p>
                <a:pPr algn="ctr">
                  <a:lnSpc>
                    <a:spcPts val="2240"/>
                  </a:lnSpc>
                </a:pPr>
              </a:p>
            </p:txBody>
          </p:sp>
        </p:grpSp>
        <p:sp>
          <p:nvSpPr>
            <p:cNvPr id="38" name="Freeform 23"/>
            <p:cNvSpPr/>
            <p:nvPr/>
          </p:nvSpPr>
          <p:spPr>
            <a:xfrm>
              <a:off x="3583" y="8369"/>
              <a:ext cx="651" cy="651"/>
            </a:xfrm>
            <a:custGeom>
              <a:avLst/>
              <a:gdLst/>
              <a:ahLst/>
              <a:cxnLst/>
              <a:rect l="l" t="t" r="r" b="b"/>
              <a:pathLst>
                <a:path w="413182" h="413182">
                  <a:moveTo>
                    <a:pt x="0" y="0"/>
                  </a:moveTo>
                  <a:lnTo>
                    <a:pt x="413182" y="0"/>
                  </a:lnTo>
                  <a:lnTo>
                    <a:pt x="413182" y="413181"/>
                  </a:lnTo>
                  <a:lnTo>
                    <a:pt x="0" y="413181"/>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grpSp>
        <p:nvGrpSpPr>
          <p:cNvPr id="39" name="Group 38"/>
          <p:cNvGrpSpPr/>
          <p:nvPr/>
        </p:nvGrpSpPr>
        <p:grpSpPr>
          <a:xfrm>
            <a:off x="906780" y="8089900"/>
            <a:ext cx="687070" cy="687070"/>
            <a:chOff x="3331" y="8209"/>
            <a:chExt cx="1082" cy="1082"/>
          </a:xfrm>
        </p:grpSpPr>
        <p:grpSp>
          <p:nvGrpSpPr>
            <p:cNvPr id="40" name="Group 14"/>
            <p:cNvGrpSpPr/>
            <p:nvPr/>
          </p:nvGrpSpPr>
          <p:grpSpPr>
            <a:xfrm rot="0">
              <a:off x="3331" y="8209"/>
              <a:ext cx="1083" cy="1083"/>
              <a:chOff x="0" y="0"/>
              <a:chExt cx="812800" cy="812800"/>
            </a:xfrm>
          </p:grpSpPr>
          <p:sp>
            <p:nvSpPr>
              <p:cNvPr id="41"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7D0E"/>
              </a:solidFill>
            </p:spPr>
          </p:sp>
          <p:sp>
            <p:nvSpPr>
              <p:cNvPr id="42" name="TextBox 16"/>
              <p:cNvSpPr txBox="1"/>
              <p:nvPr/>
            </p:nvSpPr>
            <p:spPr>
              <a:xfrm>
                <a:off x="76200" y="-9525"/>
                <a:ext cx="660400" cy="746125"/>
              </a:xfrm>
              <a:prstGeom prst="rect">
                <a:avLst/>
              </a:prstGeom>
            </p:spPr>
            <p:txBody>
              <a:bodyPr lIns="42543" tIns="42543" rIns="42543" bIns="42543" rtlCol="0" anchor="ctr"/>
              <a:lstStyle/>
              <a:p>
                <a:pPr algn="ctr">
                  <a:lnSpc>
                    <a:spcPts val="2240"/>
                  </a:lnSpc>
                </a:pPr>
              </a:p>
            </p:txBody>
          </p:sp>
        </p:grpSp>
        <p:sp>
          <p:nvSpPr>
            <p:cNvPr id="43" name="Freeform 23"/>
            <p:cNvSpPr/>
            <p:nvPr/>
          </p:nvSpPr>
          <p:spPr>
            <a:xfrm>
              <a:off x="3583" y="8369"/>
              <a:ext cx="651" cy="651"/>
            </a:xfrm>
            <a:custGeom>
              <a:avLst/>
              <a:gdLst/>
              <a:ahLst/>
              <a:cxnLst/>
              <a:rect l="l" t="t" r="r" b="b"/>
              <a:pathLst>
                <a:path w="413182" h="413182">
                  <a:moveTo>
                    <a:pt x="0" y="0"/>
                  </a:moveTo>
                  <a:lnTo>
                    <a:pt x="413182" y="0"/>
                  </a:lnTo>
                  <a:lnTo>
                    <a:pt x="413182" y="413181"/>
                  </a:lnTo>
                  <a:lnTo>
                    <a:pt x="0" y="413181"/>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sp>
        <p:nvSpPr>
          <p:cNvPr id="62" name="TextBox 29"/>
          <p:cNvSpPr txBox="1"/>
          <p:nvPr/>
        </p:nvSpPr>
        <p:spPr>
          <a:xfrm>
            <a:off x="1250315" y="1257300"/>
            <a:ext cx="13004165" cy="2513330"/>
          </a:xfrm>
          <a:prstGeom prst="rect">
            <a:avLst/>
          </a:prstGeom>
        </p:spPr>
        <p:txBody>
          <a:bodyPr wrap="square" lIns="0" tIns="0" rIns="0" bIns="0" rtlCol="0" anchor="t">
            <a:spAutoFit/>
          </a:bodyPr>
          <a:p>
            <a:pPr algn="l">
              <a:lnSpc>
                <a:spcPts val="2800"/>
              </a:lnSpc>
            </a:pPr>
            <a:r>
              <a:rPr lang="en-US" altLang="en-US" sz="2000">
                <a:solidFill>
                  <a:schemeClr val="tx1"/>
                </a:solidFill>
                <a:latin typeface="Calibri" panose="020F0502020204030204" charset="0"/>
                <a:ea typeface="Poppins Semi-Bold" panose="00000700000000000000"/>
                <a:cs typeface="Calibri" panose="020F0502020204030204" charset="0"/>
                <a:sym typeface="Poppins Semi-Bold" panose="00000700000000000000"/>
              </a:rPr>
              <a:t>Wattic’s Oil &amp; Gas Management System is a robust digital solution designed for downstream oil and gas businesses. It centralizes the monitoring and management of resources, sales, tanks, pumps, personnel, trucks/tankers, and accounts. Whether at a filling station, LPG plants, depot, head office, or tank farm, this system ensures efficiency, productivity, transparency, and profitability. Our system have different modules which caters for Tant Management, Pump Management, Nozzle Management, Sales Volume Management, Supply Management, Sales Attendants/Shift Management, Truck Management, Central/Head Office Control Dashboards, Depot Management System, Transportation Management and so on. Our robust system ensures you run a seamless, profitable and monitorable oil &amp; gas downstream business operations.</a:t>
            </a:r>
            <a:endParaRPr lang="en-US" altLang="en-US" sz="2000">
              <a:solidFill>
                <a:schemeClr val="tx1"/>
              </a:solidFill>
              <a:latin typeface="Calibri" panose="020F0502020204030204" charset="0"/>
              <a:ea typeface="Poppins Semi-Bold" panose="00000700000000000000"/>
              <a:cs typeface="Calibri" panose="020F0502020204030204" charset="0"/>
              <a:sym typeface="Poppins Semi-Bold" panose="00000700000000000000"/>
            </a:endParaRPr>
          </a:p>
        </p:txBody>
      </p:sp>
      <p:sp>
        <p:nvSpPr>
          <p:cNvPr id="63" name="TextBox 13"/>
          <p:cNvSpPr txBox="1"/>
          <p:nvPr/>
        </p:nvSpPr>
        <p:spPr>
          <a:xfrm>
            <a:off x="13754100" y="9639300"/>
            <a:ext cx="4373880" cy="430530"/>
          </a:xfrm>
          <a:prstGeom prst="rect">
            <a:avLst/>
          </a:prstGeom>
        </p:spPr>
        <p:txBody>
          <a:bodyPr wrap="square" lIns="0" tIns="0" rIns="0" bIns="0" rtlCol="0" anchor="t">
            <a:spAutoFit/>
          </a:bodyPr>
          <a:p>
            <a:pPr algn="r">
              <a:lnSpc>
                <a:spcPts val="3360"/>
              </a:lnSpc>
            </a:pPr>
            <a:r>
              <a:rPr lang="en-US" sz="2400">
                <a:solidFill>
                  <a:schemeClr val="bg1"/>
                </a:solidFill>
                <a:latin typeface="Poppins" panose="00000500000000000000"/>
                <a:ea typeface="Poppins" panose="00000500000000000000"/>
                <a:cs typeface="Poppins" panose="00000500000000000000"/>
                <a:sym typeface="Poppins" panose="00000500000000000000"/>
              </a:rPr>
              <a:t>www.watticenergies.com</a:t>
            </a:r>
            <a:endParaRPr lang="en-US" sz="2400">
              <a:solidFill>
                <a:schemeClr val="bg1"/>
              </a:solidFill>
              <a:latin typeface="Poppins" panose="00000500000000000000"/>
              <a:ea typeface="Poppins" panose="00000500000000000000"/>
              <a:cs typeface="Poppins" panose="00000500000000000000"/>
              <a:sym typeface="Poppins" panose="00000500000000000000"/>
            </a:endParaRPr>
          </a:p>
        </p:txBody>
      </p:sp>
      <p:sp>
        <p:nvSpPr>
          <p:cNvPr id="65" name="Rectangles 64"/>
          <p:cNvSpPr/>
          <p:nvPr/>
        </p:nvSpPr>
        <p:spPr>
          <a:xfrm>
            <a:off x="14674850" y="3212465"/>
            <a:ext cx="3504565" cy="2362200"/>
          </a:xfrm>
          <a:prstGeom prst="rect">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66" name="Rectangles 65"/>
          <p:cNvSpPr/>
          <p:nvPr/>
        </p:nvSpPr>
        <p:spPr>
          <a:xfrm>
            <a:off x="14742795" y="221615"/>
            <a:ext cx="3393440" cy="2305685"/>
          </a:xfrm>
          <a:prstGeom prst="rect">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67" name="Rectangles 66"/>
          <p:cNvSpPr/>
          <p:nvPr/>
        </p:nvSpPr>
        <p:spPr>
          <a:xfrm>
            <a:off x="14679930" y="6225540"/>
            <a:ext cx="3531870" cy="2955925"/>
          </a:xfrm>
          <a:prstGeom prst="rect">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pic>
        <p:nvPicPr>
          <p:cNvPr id="68" name="Picture 67" descr="watttis 2"/>
          <p:cNvPicPr>
            <a:picLocks noChangeAspect="1"/>
          </p:cNvPicPr>
          <p:nvPr/>
        </p:nvPicPr>
        <p:blipFill>
          <a:blip r:embed="rId7"/>
          <a:srcRect l="15945" t="21506" r="20990" b="46209"/>
          <a:stretch>
            <a:fillRect/>
          </a:stretch>
        </p:blipFill>
        <p:spPr>
          <a:xfrm>
            <a:off x="15024735" y="6477000"/>
            <a:ext cx="702310" cy="277495"/>
          </a:xfrm>
          <a:prstGeom prst="rect">
            <a:avLst/>
          </a:prstGeom>
        </p:spPr>
      </p:pic>
      <p:sp>
        <p:nvSpPr>
          <p:cNvPr id="5" name="TextBox 29"/>
          <p:cNvSpPr txBox="1"/>
          <p:nvPr/>
        </p:nvSpPr>
        <p:spPr>
          <a:xfrm>
            <a:off x="1752600" y="5935980"/>
            <a:ext cx="12317730" cy="2153920"/>
          </a:xfrm>
          <a:prstGeom prst="rect">
            <a:avLst/>
          </a:prstGeom>
        </p:spPr>
        <p:txBody>
          <a:bodyPr wrap="square" lIns="0" tIns="0" rIns="0" bIns="0" rtlCol="0" anchor="t">
            <a:spAutoFit/>
          </a:bodyPr>
          <a:p>
            <a:pPr indent="0" algn="l">
              <a:lnSpc>
                <a:spcPts val="2800"/>
              </a:lnSpc>
              <a:buFont typeface="Arial" panose="020B0604020202020204" pitchFamily="34" charset="0"/>
              <a:buNone/>
            </a:pPr>
            <a:r>
              <a:rPr lang="en-US" altLang="en-US" sz="2000" b="1">
                <a:solidFill>
                  <a:srgbClr val="0B0A0A"/>
                </a:solidFill>
                <a:latin typeface="Poppins Semi-Bold" panose="00000700000000000000"/>
                <a:ea typeface="Poppins Semi-Bold" panose="00000700000000000000"/>
                <a:cs typeface="Poppins Semi-Bold" panose="00000700000000000000"/>
                <a:sym typeface="Poppins Semi-Bold" panose="00000700000000000000"/>
              </a:rPr>
              <a:t>Benefits </a:t>
            </a:r>
            <a:r>
              <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rPr>
              <a:t></a:t>
            </a:r>
            <a:endPar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a:p>
            <a:pPr marL="342900" indent="-342900" algn="l">
              <a:lnSpc>
                <a:spcPts val="2800"/>
              </a:lnSpc>
              <a:buFont typeface="Arial" panose="020B0604020202020204" pitchFamily="34" charset="0"/>
              <a:buChar char="•"/>
            </a:pPr>
            <a:r>
              <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rPr>
              <a:t>Eliminate fraud, leakages, and supply losses.</a:t>
            </a:r>
            <a:endPar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a:p>
            <a:pPr marL="342900" indent="-342900" algn="l">
              <a:lnSpc>
                <a:spcPts val="2800"/>
              </a:lnSpc>
              <a:buFont typeface="Arial" panose="020B0604020202020204" pitchFamily="34" charset="0"/>
              <a:buChar char="•"/>
            </a:pPr>
            <a:r>
              <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rPr>
              <a:t>Improve accountability across all levels of operations.</a:t>
            </a:r>
            <a:endPar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a:p>
            <a:pPr marL="342900" indent="-342900" algn="l">
              <a:lnSpc>
                <a:spcPts val="2800"/>
              </a:lnSpc>
              <a:buFont typeface="Arial" panose="020B0604020202020204" pitchFamily="34" charset="0"/>
              <a:buChar char="•"/>
            </a:pPr>
            <a:r>
              <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rPr>
              <a:t>Increase operational efficiency and profitability.</a:t>
            </a:r>
            <a:endPar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a:p>
            <a:pPr marL="342900" indent="-342900" algn="l">
              <a:lnSpc>
                <a:spcPts val="2800"/>
              </a:lnSpc>
              <a:buFont typeface="Arial" panose="020B0604020202020204" pitchFamily="34" charset="0"/>
              <a:buChar char="•"/>
            </a:pPr>
            <a:r>
              <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rPr>
              <a:t>Centralized control for multi-location businesses.</a:t>
            </a:r>
            <a:endPar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a:p>
            <a:pPr marL="342900" indent="-342900" algn="l">
              <a:lnSpc>
                <a:spcPts val="2800"/>
              </a:lnSpc>
              <a:buFont typeface="Arial" panose="020B0604020202020204" pitchFamily="34" charset="0"/>
              <a:buChar char="•"/>
            </a:pPr>
            <a:r>
              <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rPr>
              <a:t>Enable smarter business decisions through real-time analytics.</a:t>
            </a:r>
            <a:endPar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p:txBody>
      </p:sp>
      <p:sp>
        <p:nvSpPr>
          <p:cNvPr id="6" name="TextBox 29"/>
          <p:cNvSpPr txBox="1"/>
          <p:nvPr/>
        </p:nvSpPr>
        <p:spPr>
          <a:xfrm>
            <a:off x="1752600" y="8267700"/>
            <a:ext cx="12317730" cy="1795145"/>
          </a:xfrm>
          <a:prstGeom prst="rect">
            <a:avLst/>
          </a:prstGeom>
        </p:spPr>
        <p:txBody>
          <a:bodyPr wrap="square" lIns="0" tIns="0" rIns="0" bIns="0" rtlCol="0" anchor="t">
            <a:spAutoFit/>
          </a:bodyPr>
          <a:p>
            <a:pPr algn="l">
              <a:lnSpc>
                <a:spcPts val="2800"/>
              </a:lnSpc>
            </a:pPr>
            <a:r>
              <a:rPr lang="en-US" altLang="en-US" sz="2000" b="1">
                <a:solidFill>
                  <a:srgbClr val="0B0A0A"/>
                </a:solidFill>
                <a:latin typeface="Poppins Semi-Bold" panose="00000700000000000000"/>
                <a:ea typeface="Poppins Semi-Bold" panose="00000700000000000000"/>
                <a:cs typeface="Poppins Semi-Bold" panose="00000700000000000000"/>
                <a:sym typeface="Poppins Semi-Bold" panose="00000700000000000000"/>
              </a:rPr>
              <a:t>Who is this Solution for?</a:t>
            </a:r>
            <a:endPar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a:p>
            <a:pPr marL="342900" indent="-342900" algn="l">
              <a:lnSpc>
                <a:spcPts val="2800"/>
              </a:lnSpc>
              <a:buFont typeface="Arial" panose="020B0604020202020204" pitchFamily="34" charset="0"/>
              <a:buChar char="•"/>
            </a:pPr>
            <a:r>
              <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rPr>
              <a:t>Filling stations, LPG plants, and retail fuel outlets.</a:t>
            </a:r>
            <a:endPar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a:p>
            <a:pPr marL="342900" indent="-342900" algn="l">
              <a:lnSpc>
                <a:spcPts val="2800"/>
              </a:lnSpc>
              <a:buFont typeface="Arial" panose="020B0604020202020204" pitchFamily="34" charset="0"/>
              <a:buChar char="•"/>
            </a:pPr>
            <a:r>
              <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rPr>
              <a:t>Depot owners and tank farm operators.</a:t>
            </a:r>
            <a:endPar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a:p>
            <a:pPr marL="342900" indent="-342900" algn="l">
              <a:lnSpc>
                <a:spcPts val="2800"/>
              </a:lnSpc>
              <a:buFont typeface="Arial" panose="020B0604020202020204" pitchFamily="34" charset="0"/>
              <a:buChar char="•"/>
            </a:pPr>
            <a:r>
              <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rPr>
              <a:t>Downstream oil and gas companies.</a:t>
            </a:r>
            <a:endPar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a:p>
            <a:pPr marL="342900" indent="-342900" algn="l">
              <a:lnSpc>
                <a:spcPts val="2800"/>
              </a:lnSpc>
              <a:buFont typeface="Arial" panose="020B0604020202020204" pitchFamily="34" charset="0"/>
              <a:buChar char="•"/>
            </a:pPr>
            <a:r>
              <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rPr>
              <a:t>Corporate headquarters managing multiple fuel stations/LPG outlets.</a:t>
            </a:r>
            <a:endPar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p:txBody>
      </p:sp>
      <p:pic>
        <p:nvPicPr>
          <p:cNvPr id="90" name="Picture 89" descr="Smart Pump dispenser"/>
          <p:cNvPicPr>
            <a:picLocks noChangeAspect="1"/>
          </p:cNvPicPr>
          <p:nvPr/>
        </p:nvPicPr>
        <p:blipFill>
          <a:blip r:embed="rId8"/>
          <a:srcRect l="38842"/>
          <a:stretch>
            <a:fillRect/>
          </a:stretch>
        </p:blipFill>
        <p:spPr>
          <a:xfrm>
            <a:off x="15632430" y="342900"/>
            <a:ext cx="2459990" cy="2188845"/>
          </a:xfrm>
          <a:prstGeom prst="rect">
            <a:avLst/>
          </a:prstGeom>
        </p:spPr>
      </p:pic>
      <p:pic>
        <p:nvPicPr>
          <p:cNvPr id="7" name="Picture 6" descr="watttis 2"/>
          <p:cNvPicPr>
            <a:picLocks noChangeAspect="1"/>
          </p:cNvPicPr>
          <p:nvPr/>
        </p:nvPicPr>
        <p:blipFill>
          <a:blip r:embed="rId7"/>
          <a:srcRect l="15945" t="21506" r="20990" b="46209"/>
          <a:stretch>
            <a:fillRect/>
          </a:stretch>
        </p:blipFill>
        <p:spPr>
          <a:xfrm>
            <a:off x="14935200" y="342900"/>
            <a:ext cx="749300" cy="295910"/>
          </a:xfrm>
          <a:prstGeom prst="rect">
            <a:avLst/>
          </a:prstGeom>
        </p:spPr>
      </p:pic>
      <p:pic>
        <p:nvPicPr>
          <p:cNvPr id="84" name="Picture 83" descr="Smart Storage"/>
          <p:cNvPicPr>
            <a:picLocks noChangeAspect="1"/>
          </p:cNvPicPr>
          <p:nvPr/>
        </p:nvPicPr>
        <p:blipFill>
          <a:blip r:embed="rId9"/>
          <a:stretch>
            <a:fillRect/>
          </a:stretch>
        </p:blipFill>
        <p:spPr>
          <a:xfrm>
            <a:off x="14744065" y="6819900"/>
            <a:ext cx="3437255" cy="2291080"/>
          </a:xfrm>
          <a:prstGeom prst="rect">
            <a:avLst/>
          </a:prstGeom>
        </p:spPr>
      </p:pic>
      <p:pic>
        <p:nvPicPr>
          <p:cNvPr id="89" name="Picture 88" descr="Smart truck tanker"/>
          <p:cNvPicPr>
            <a:picLocks noChangeAspect="1"/>
          </p:cNvPicPr>
          <p:nvPr>
            <p:custDataLst>
              <p:tags r:id="rId10"/>
            </p:custDataLst>
          </p:nvPr>
        </p:nvPicPr>
        <p:blipFill>
          <a:blip r:embed="rId11"/>
          <a:stretch>
            <a:fillRect/>
          </a:stretch>
        </p:blipFill>
        <p:spPr>
          <a:xfrm>
            <a:off x="9544050" y="7581900"/>
            <a:ext cx="4526280" cy="2407920"/>
          </a:xfrm>
          <a:prstGeom prst="rect">
            <a:avLst/>
          </a:prstGeom>
        </p:spPr>
      </p:pic>
      <p:pic>
        <p:nvPicPr>
          <p:cNvPr id="8" name="Picture 7" descr="images - 2025-10-02T123204.890"/>
          <p:cNvPicPr>
            <a:picLocks noChangeAspect="1"/>
          </p:cNvPicPr>
          <p:nvPr/>
        </p:nvPicPr>
        <p:blipFill>
          <a:blip r:embed="rId12"/>
          <a:srcRect t="25363" b="8401"/>
          <a:stretch>
            <a:fillRect/>
          </a:stretch>
        </p:blipFill>
        <p:spPr>
          <a:xfrm>
            <a:off x="15392400" y="3263265"/>
            <a:ext cx="2833370" cy="2296795"/>
          </a:xfrm>
          <a:prstGeom prst="rect">
            <a:avLst/>
          </a:prstGeom>
        </p:spPr>
      </p:pic>
      <p:pic>
        <p:nvPicPr>
          <p:cNvPr id="9" name="Picture 8" descr="watttis 2"/>
          <p:cNvPicPr>
            <a:picLocks noChangeAspect="1"/>
          </p:cNvPicPr>
          <p:nvPr/>
        </p:nvPicPr>
        <p:blipFill>
          <a:blip r:embed="rId7"/>
          <a:srcRect l="15945" t="21506" r="20990" b="46209"/>
          <a:stretch>
            <a:fillRect/>
          </a:stretch>
        </p:blipFill>
        <p:spPr>
          <a:xfrm>
            <a:off x="14859000" y="3473450"/>
            <a:ext cx="749300" cy="29591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grpSp>
        <p:nvGrpSpPr>
          <p:cNvPr id="2" name="Group 2"/>
          <p:cNvGrpSpPr/>
          <p:nvPr/>
        </p:nvGrpSpPr>
        <p:grpSpPr>
          <a:xfrm rot="0">
            <a:off x="14220190" y="-372745"/>
            <a:ext cx="8265795" cy="11161395"/>
            <a:chOff x="0" y="0"/>
            <a:chExt cx="2176958" cy="1873618"/>
          </a:xfrm>
        </p:grpSpPr>
        <p:sp>
          <p:nvSpPr>
            <p:cNvPr id="3" name="Freeform 3"/>
            <p:cNvSpPr/>
            <p:nvPr/>
          </p:nvSpPr>
          <p:spPr>
            <a:xfrm>
              <a:off x="0" y="0"/>
              <a:ext cx="2176959" cy="1873618"/>
            </a:xfrm>
            <a:custGeom>
              <a:avLst/>
              <a:gdLst/>
              <a:ahLst/>
              <a:cxnLst/>
              <a:rect l="l" t="t" r="r" b="b"/>
              <a:pathLst>
                <a:path w="2176959" h="1873618">
                  <a:moveTo>
                    <a:pt x="28099" y="0"/>
                  </a:moveTo>
                  <a:lnTo>
                    <a:pt x="2148859" y="0"/>
                  </a:lnTo>
                  <a:cubicBezTo>
                    <a:pt x="2156312" y="0"/>
                    <a:pt x="2163459" y="2960"/>
                    <a:pt x="2168728" y="8230"/>
                  </a:cubicBezTo>
                  <a:cubicBezTo>
                    <a:pt x="2173998" y="13500"/>
                    <a:pt x="2176959" y="20647"/>
                    <a:pt x="2176959" y="28099"/>
                  </a:cubicBezTo>
                  <a:lnTo>
                    <a:pt x="2176959" y="1845519"/>
                  </a:lnTo>
                  <a:cubicBezTo>
                    <a:pt x="2176959" y="1861037"/>
                    <a:pt x="2164378" y="1873618"/>
                    <a:pt x="2148859" y="1873618"/>
                  </a:cubicBezTo>
                  <a:lnTo>
                    <a:pt x="28099" y="1873618"/>
                  </a:lnTo>
                  <a:cubicBezTo>
                    <a:pt x="20647" y="1873618"/>
                    <a:pt x="13500" y="1870657"/>
                    <a:pt x="8230" y="1865388"/>
                  </a:cubicBezTo>
                  <a:cubicBezTo>
                    <a:pt x="2960" y="1860118"/>
                    <a:pt x="0" y="1852971"/>
                    <a:pt x="0" y="1845519"/>
                  </a:cubicBezTo>
                  <a:lnTo>
                    <a:pt x="0" y="28099"/>
                  </a:lnTo>
                  <a:cubicBezTo>
                    <a:pt x="0" y="20647"/>
                    <a:pt x="2960" y="13500"/>
                    <a:pt x="8230" y="8230"/>
                  </a:cubicBezTo>
                  <a:cubicBezTo>
                    <a:pt x="13500" y="2960"/>
                    <a:pt x="20647" y="0"/>
                    <a:pt x="28099" y="0"/>
                  </a:cubicBezTo>
                  <a:close/>
                </a:path>
              </a:pathLst>
            </a:custGeom>
            <a:solidFill>
              <a:srgbClr val="1A4C79"/>
            </a:solidFill>
          </p:spPr>
        </p:sp>
        <p:sp>
          <p:nvSpPr>
            <p:cNvPr id="4" name="TextBox 4"/>
            <p:cNvSpPr txBox="1"/>
            <p:nvPr/>
          </p:nvSpPr>
          <p:spPr>
            <a:xfrm>
              <a:off x="0" y="-57150"/>
              <a:ext cx="2176958" cy="1930768"/>
            </a:xfrm>
            <a:prstGeom prst="rect">
              <a:avLst/>
            </a:prstGeom>
          </p:spPr>
          <p:txBody>
            <a:bodyPr lIns="50800" tIns="50800" rIns="50800" bIns="50800" rtlCol="0" anchor="ctr"/>
            <a:lstStyle/>
            <a:p>
              <a:pPr algn="ctr">
                <a:lnSpc>
                  <a:spcPts val="3220"/>
                </a:lnSpc>
              </a:pPr>
            </a:p>
          </p:txBody>
        </p:sp>
      </p:grpSp>
      <p:grpSp>
        <p:nvGrpSpPr>
          <p:cNvPr id="33" name="Group 32"/>
          <p:cNvGrpSpPr/>
          <p:nvPr/>
        </p:nvGrpSpPr>
        <p:grpSpPr>
          <a:xfrm>
            <a:off x="906780" y="3594100"/>
            <a:ext cx="687070" cy="687070"/>
            <a:chOff x="3331" y="8209"/>
            <a:chExt cx="1082" cy="1082"/>
          </a:xfrm>
        </p:grpSpPr>
        <p:grpSp>
          <p:nvGrpSpPr>
            <p:cNvPr id="14" name="Group 14"/>
            <p:cNvGrpSpPr/>
            <p:nvPr/>
          </p:nvGrpSpPr>
          <p:grpSpPr>
            <a:xfrm rot="0">
              <a:off x="3331" y="8209"/>
              <a:ext cx="1083" cy="1083"/>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7D0E"/>
              </a:solidFill>
            </p:spPr>
          </p:sp>
          <p:sp>
            <p:nvSpPr>
              <p:cNvPr id="16" name="TextBox 16"/>
              <p:cNvSpPr txBox="1"/>
              <p:nvPr/>
            </p:nvSpPr>
            <p:spPr>
              <a:xfrm>
                <a:off x="76200" y="-9525"/>
                <a:ext cx="660400" cy="746125"/>
              </a:xfrm>
              <a:prstGeom prst="rect">
                <a:avLst/>
              </a:prstGeom>
            </p:spPr>
            <p:txBody>
              <a:bodyPr lIns="42543" tIns="42543" rIns="42543" bIns="42543" rtlCol="0" anchor="ctr"/>
              <a:lstStyle/>
              <a:p>
                <a:pPr algn="ctr">
                  <a:lnSpc>
                    <a:spcPts val="2240"/>
                  </a:lnSpc>
                </a:pPr>
              </a:p>
            </p:txBody>
          </p:sp>
        </p:grpSp>
        <p:sp>
          <p:nvSpPr>
            <p:cNvPr id="23" name="Freeform 23"/>
            <p:cNvSpPr/>
            <p:nvPr/>
          </p:nvSpPr>
          <p:spPr>
            <a:xfrm>
              <a:off x="3583" y="8369"/>
              <a:ext cx="651" cy="651"/>
            </a:xfrm>
            <a:custGeom>
              <a:avLst/>
              <a:gdLst/>
              <a:ahLst/>
              <a:cxnLst/>
              <a:rect l="l" t="t" r="r" b="b"/>
              <a:pathLst>
                <a:path w="413182" h="413182">
                  <a:moveTo>
                    <a:pt x="0" y="0"/>
                  </a:moveTo>
                  <a:lnTo>
                    <a:pt x="413182" y="0"/>
                  </a:lnTo>
                  <a:lnTo>
                    <a:pt x="413182" y="413181"/>
                  </a:lnTo>
                  <a:lnTo>
                    <a:pt x="0" y="413181"/>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sp>
        <p:nvSpPr>
          <p:cNvPr id="26" name="Freeform 26"/>
          <p:cNvSpPr/>
          <p:nvPr/>
        </p:nvSpPr>
        <p:spPr>
          <a:xfrm>
            <a:off x="-2816975" y="-647903"/>
            <a:ext cx="5847907" cy="4114800"/>
          </a:xfrm>
          <a:custGeom>
            <a:avLst/>
            <a:gdLst/>
            <a:ahLst/>
            <a:cxnLst/>
            <a:rect l="l" t="t" r="r" b="b"/>
            <a:pathLst>
              <a:path w="5847907" h="4114800">
                <a:moveTo>
                  <a:pt x="0" y="0"/>
                </a:moveTo>
                <a:lnTo>
                  <a:pt x="5847907" y="0"/>
                </a:lnTo>
                <a:lnTo>
                  <a:pt x="584790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8" name="Freeform 28"/>
          <p:cNvSpPr/>
          <p:nvPr/>
        </p:nvSpPr>
        <p:spPr>
          <a:xfrm rot="5400000">
            <a:off x="-2119573" y="7003694"/>
            <a:ext cx="3300339" cy="3187827"/>
          </a:xfrm>
          <a:custGeom>
            <a:avLst/>
            <a:gdLst/>
            <a:ahLst/>
            <a:cxnLst/>
            <a:rect l="l" t="t" r="r" b="b"/>
            <a:pathLst>
              <a:path w="3300339" h="3187827">
                <a:moveTo>
                  <a:pt x="0" y="0"/>
                </a:moveTo>
                <a:lnTo>
                  <a:pt x="3300339" y="0"/>
                </a:lnTo>
                <a:lnTo>
                  <a:pt x="3300339" y="3187827"/>
                </a:lnTo>
                <a:lnTo>
                  <a:pt x="0" y="31878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9" name="TextBox 29"/>
          <p:cNvSpPr txBox="1"/>
          <p:nvPr/>
        </p:nvSpPr>
        <p:spPr>
          <a:xfrm>
            <a:off x="1752600" y="3771900"/>
            <a:ext cx="12317730" cy="1795145"/>
          </a:xfrm>
          <a:prstGeom prst="rect">
            <a:avLst/>
          </a:prstGeom>
        </p:spPr>
        <p:txBody>
          <a:bodyPr wrap="square" lIns="0" tIns="0" rIns="0" bIns="0" rtlCol="0" anchor="t">
            <a:spAutoFit/>
          </a:bodyPr>
          <a:lstStyle/>
          <a:p>
            <a:pPr algn="l">
              <a:lnSpc>
                <a:spcPts val="2800"/>
              </a:lnSpc>
            </a:pPr>
            <a:r>
              <a:rPr lang="en-US" altLang="en-US" sz="2000" b="1">
                <a:solidFill>
                  <a:srgbClr val="0B0A0A"/>
                </a:solidFill>
                <a:latin typeface="Poppins Semi-Bold" panose="00000700000000000000"/>
                <a:ea typeface="Poppins Semi-Bold" panose="00000700000000000000"/>
                <a:cs typeface="Poppins Semi-Bold" panose="00000700000000000000"/>
                <a:sym typeface="Poppins Semi-Bold" panose="00000700000000000000"/>
              </a:rPr>
              <a:t>What the Starking Energy Saver Solves</a:t>
            </a:r>
            <a:endParaRPr lang="en-US" altLang="en-US" sz="2000" b="1">
              <a:solidFill>
                <a:srgbClr val="0B0A0A"/>
              </a:solidFill>
              <a:latin typeface="Poppins Semi-Bold" panose="00000700000000000000"/>
              <a:ea typeface="Poppins Semi-Bold" panose="00000700000000000000"/>
              <a:cs typeface="Poppins Semi-Bold" panose="00000700000000000000"/>
              <a:sym typeface="Poppins Semi-Bold" panose="00000700000000000000"/>
            </a:endParaRPr>
          </a:p>
          <a:p>
            <a:pPr marL="342900" indent="-342900" algn="l">
              <a:lnSpc>
                <a:spcPts val="2800"/>
              </a:lnSpc>
              <a:buFont typeface="Arial" panose="020B0604020202020204" pitchFamily="34" charset="0"/>
              <a:buChar char="•"/>
            </a:pPr>
            <a:r>
              <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rPr>
              <a:t>Cuts down excessive power wastage and reduces bills.</a:t>
            </a:r>
            <a:endPar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a:p>
            <a:pPr marL="342900" indent="-342900" algn="l">
              <a:lnSpc>
                <a:spcPts val="2800"/>
              </a:lnSpc>
              <a:buFont typeface="Arial" panose="020B0604020202020204" pitchFamily="34" charset="0"/>
              <a:buChar char="•"/>
            </a:pPr>
            <a:r>
              <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rPr>
              <a:t>Extends battery storage life for solar-powered systems and increases run-time by 2 hours or more.</a:t>
            </a:r>
            <a:endPar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a:p>
            <a:pPr marL="342900" indent="-342900" algn="l">
              <a:lnSpc>
                <a:spcPts val="2800"/>
              </a:lnSpc>
              <a:buFont typeface="Arial" panose="020B0604020202020204" pitchFamily="34" charset="0"/>
              <a:buChar char="•"/>
            </a:pPr>
            <a:r>
              <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rPr>
              <a:t>Provides a cost-effective solution for homes and SMEs struggling with energy expenses.</a:t>
            </a:r>
            <a:endPar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a:p>
            <a:pPr marL="342900" indent="-342900" algn="l">
              <a:lnSpc>
                <a:spcPts val="2800"/>
              </a:lnSpc>
              <a:buFont typeface="Arial" panose="020B0604020202020204" pitchFamily="34" charset="0"/>
              <a:buChar char="•"/>
            </a:pPr>
            <a:r>
              <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rPr>
              <a:t>Enhances power efficiency without affecting appliance performance or tampering on energy source.</a:t>
            </a:r>
            <a:endPar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p:txBody>
      </p:sp>
      <p:sp>
        <p:nvSpPr>
          <p:cNvPr id="31" name="TextBox 31"/>
          <p:cNvSpPr txBox="1"/>
          <p:nvPr/>
        </p:nvSpPr>
        <p:spPr>
          <a:xfrm>
            <a:off x="3334385" y="270510"/>
            <a:ext cx="9298940" cy="958850"/>
          </a:xfrm>
          <a:prstGeom prst="rect">
            <a:avLst/>
          </a:prstGeom>
        </p:spPr>
        <p:txBody>
          <a:bodyPr wrap="square" lIns="0" tIns="0" rIns="0" bIns="0" rtlCol="0" anchor="t">
            <a:spAutoFit/>
          </a:bodyPr>
          <a:lstStyle/>
          <a:p>
            <a:pPr algn="l">
              <a:lnSpc>
                <a:spcPts val="7480"/>
              </a:lnSpc>
            </a:pPr>
            <a:r>
              <a:rPr lang="en-US" sz="6800" b="1">
                <a:solidFill>
                  <a:srgbClr val="0B0A0A"/>
                </a:solidFill>
                <a:latin typeface="Calibri" panose="020F0502020204030204" charset="0"/>
                <a:ea typeface="Agrandir Bold" panose="00000800000000000000"/>
                <a:cs typeface="Calibri" panose="020F0502020204030204" charset="0"/>
                <a:sym typeface="Agrandir Bold" panose="00000800000000000000"/>
              </a:rPr>
              <a:t>Starking Energy Saver</a:t>
            </a:r>
            <a:endParaRPr lang="en-US" sz="6800" b="1">
              <a:solidFill>
                <a:srgbClr val="0B0A0A"/>
              </a:solidFill>
              <a:latin typeface="Calibri" panose="020F0502020204030204" charset="0"/>
              <a:ea typeface="Agrandir Bold" panose="00000800000000000000"/>
              <a:cs typeface="Calibri" panose="020F0502020204030204" charset="0"/>
              <a:sym typeface="Agrandir Bold" panose="00000800000000000000"/>
            </a:endParaRPr>
          </a:p>
        </p:txBody>
      </p:sp>
      <p:grpSp>
        <p:nvGrpSpPr>
          <p:cNvPr id="34" name="Group 33"/>
          <p:cNvGrpSpPr/>
          <p:nvPr/>
        </p:nvGrpSpPr>
        <p:grpSpPr>
          <a:xfrm>
            <a:off x="956310" y="5575300"/>
            <a:ext cx="687070" cy="687070"/>
            <a:chOff x="3331" y="8209"/>
            <a:chExt cx="1082" cy="1082"/>
          </a:xfrm>
        </p:grpSpPr>
        <p:grpSp>
          <p:nvGrpSpPr>
            <p:cNvPr id="35" name="Group 14"/>
            <p:cNvGrpSpPr/>
            <p:nvPr/>
          </p:nvGrpSpPr>
          <p:grpSpPr>
            <a:xfrm rot="0">
              <a:off x="3331" y="8209"/>
              <a:ext cx="1083" cy="1083"/>
              <a:chOff x="0" y="0"/>
              <a:chExt cx="812800" cy="812800"/>
            </a:xfrm>
          </p:grpSpPr>
          <p:sp>
            <p:nvSpPr>
              <p:cNvPr id="36"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7D0E"/>
              </a:solidFill>
            </p:spPr>
          </p:sp>
          <p:sp>
            <p:nvSpPr>
              <p:cNvPr id="37" name="TextBox 16"/>
              <p:cNvSpPr txBox="1"/>
              <p:nvPr/>
            </p:nvSpPr>
            <p:spPr>
              <a:xfrm>
                <a:off x="76200" y="-9525"/>
                <a:ext cx="660400" cy="746125"/>
              </a:xfrm>
              <a:prstGeom prst="rect">
                <a:avLst/>
              </a:prstGeom>
            </p:spPr>
            <p:txBody>
              <a:bodyPr lIns="42543" tIns="42543" rIns="42543" bIns="42543" rtlCol="0" anchor="ctr"/>
              <a:p>
                <a:pPr algn="ctr">
                  <a:lnSpc>
                    <a:spcPts val="2240"/>
                  </a:lnSpc>
                </a:pPr>
              </a:p>
            </p:txBody>
          </p:sp>
        </p:grpSp>
        <p:sp>
          <p:nvSpPr>
            <p:cNvPr id="38" name="Freeform 23"/>
            <p:cNvSpPr/>
            <p:nvPr/>
          </p:nvSpPr>
          <p:spPr>
            <a:xfrm>
              <a:off x="3583" y="8369"/>
              <a:ext cx="651" cy="651"/>
            </a:xfrm>
            <a:custGeom>
              <a:avLst/>
              <a:gdLst/>
              <a:ahLst/>
              <a:cxnLst/>
              <a:rect l="l" t="t" r="r" b="b"/>
              <a:pathLst>
                <a:path w="413182" h="413182">
                  <a:moveTo>
                    <a:pt x="0" y="0"/>
                  </a:moveTo>
                  <a:lnTo>
                    <a:pt x="413182" y="0"/>
                  </a:lnTo>
                  <a:lnTo>
                    <a:pt x="413182" y="413181"/>
                  </a:lnTo>
                  <a:lnTo>
                    <a:pt x="0" y="413181"/>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grpSp>
        <p:nvGrpSpPr>
          <p:cNvPr id="39" name="Group 38"/>
          <p:cNvGrpSpPr/>
          <p:nvPr/>
        </p:nvGrpSpPr>
        <p:grpSpPr>
          <a:xfrm>
            <a:off x="906780" y="8089900"/>
            <a:ext cx="687070" cy="687070"/>
            <a:chOff x="3331" y="8209"/>
            <a:chExt cx="1082" cy="1082"/>
          </a:xfrm>
        </p:grpSpPr>
        <p:grpSp>
          <p:nvGrpSpPr>
            <p:cNvPr id="40" name="Group 14"/>
            <p:cNvGrpSpPr/>
            <p:nvPr/>
          </p:nvGrpSpPr>
          <p:grpSpPr>
            <a:xfrm rot="0">
              <a:off x="3331" y="8209"/>
              <a:ext cx="1083" cy="1083"/>
              <a:chOff x="0" y="0"/>
              <a:chExt cx="812800" cy="812800"/>
            </a:xfrm>
          </p:grpSpPr>
          <p:sp>
            <p:nvSpPr>
              <p:cNvPr id="41"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7D0E"/>
              </a:solidFill>
            </p:spPr>
          </p:sp>
          <p:sp>
            <p:nvSpPr>
              <p:cNvPr id="42" name="TextBox 16"/>
              <p:cNvSpPr txBox="1"/>
              <p:nvPr/>
            </p:nvSpPr>
            <p:spPr>
              <a:xfrm>
                <a:off x="76200" y="-9525"/>
                <a:ext cx="660400" cy="746125"/>
              </a:xfrm>
              <a:prstGeom prst="rect">
                <a:avLst/>
              </a:prstGeom>
            </p:spPr>
            <p:txBody>
              <a:bodyPr lIns="42543" tIns="42543" rIns="42543" bIns="42543" rtlCol="0" anchor="ctr"/>
              <a:lstStyle/>
              <a:p>
                <a:pPr algn="ctr">
                  <a:lnSpc>
                    <a:spcPts val="2240"/>
                  </a:lnSpc>
                </a:pPr>
              </a:p>
            </p:txBody>
          </p:sp>
        </p:grpSp>
        <p:sp>
          <p:nvSpPr>
            <p:cNvPr id="43" name="Freeform 23"/>
            <p:cNvSpPr/>
            <p:nvPr/>
          </p:nvSpPr>
          <p:spPr>
            <a:xfrm>
              <a:off x="3583" y="8369"/>
              <a:ext cx="651" cy="651"/>
            </a:xfrm>
            <a:custGeom>
              <a:avLst/>
              <a:gdLst/>
              <a:ahLst/>
              <a:cxnLst/>
              <a:rect l="l" t="t" r="r" b="b"/>
              <a:pathLst>
                <a:path w="413182" h="413182">
                  <a:moveTo>
                    <a:pt x="0" y="0"/>
                  </a:moveTo>
                  <a:lnTo>
                    <a:pt x="413182" y="0"/>
                  </a:lnTo>
                  <a:lnTo>
                    <a:pt x="413182" y="413181"/>
                  </a:lnTo>
                  <a:lnTo>
                    <a:pt x="0" y="413181"/>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sp>
        <p:nvSpPr>
          <p:cNvPr id="62" name="TextBox 29"/>
          <p:cNvSpPr txBox="1"/>
          <p:nvPr/>
        </p:nvSpPr>
        <p:spPr>
          <a:xfrm>
            <a:off x="1758315" y="1104900"/>
            <a:ext cx="12501880" cy="2513330"/>
          </a:xfrm>
          <a:prstGeom prst="rect">
            <a:avLst/>
          </a:prstGeom>
        </p:spPr>
        <p:txBody>
          <a:bodyPr wrap="square" lIns="0" tIns="0" rIns="0" bIns="0" rtlCol="0" anchor="t">
            <a:spAutoFit/>
          </a:bodyPr>
          <a:p>
            <a:pPr algn="l">
              <a:lnSpc>
                <a:spcPts val="2800"/>
              </a:lnSpc>
            </a:pPr>
            <a:r>
              <a:rPr lang="en-US" altLang="en-US" sz="2000">
                <a:solidFill>
                  <a:schemeClr val="tx1"/>
                </a:solidFill>
                <a:latin typeface="Calibri" panose="020F0502020204030204" charset="0"/>
                <a:ea typeface="Poppins Semi-Bold" panose="00000700000000000000"/>
                <a:cs typeface="Calibri" panose="020F0502020204030204" charset="0"/>
                <a:sym typeface="Poppins Semi-Bold" panose="00000700000000000000"/>
              </a:rPr>
              <a:t>The Starking Energy Saver is a cutting-edge energy optimization device designed to reduce electricity consumption by up to 30% across homes and businesses. It optimizes load efficiency, reduces wastage, and extends battery runtime in solar power systems. For heating loads, it delivers up to 50% energy savings, making it a must-have for both residential and commercial applications. We custom build our solution to suit your energy consumption capacity (from 5,000W up to 200,000W energy saving system). Our energy saver is installed in-between your energy source and your loads without tampering on the energy coming from the source. Our device only work on the load, reduce the amount of current it draws from the energy source, thereby reducing your electricity consumption and cost.</a:t>
            </a:r>
            <a:endParaRPr lang="en-US" altLang="en-US" sz="2000">
              <a:solidFill>
                <a:schemeClr val="tx1"/>
              </a:solidFill>
              <a:latin typeface="Calibri" panose="020F0502020204030204" charset="0"/>
              <a:ea typeface="Poppins Semi-Bold" panose="00000700000000000000"/>
              <a:cs typeface="Calibri" panose="020F0502020204030204" charset="0"/>
              <a:sym typeface="Poppins Semi-Bold" panose="00000700000000000000"/>
            </a:endParaRPr>
          </a:p>
        </p:txBody>
      </p:sp>
      <p:sp>
        <p:nvSpPr>
          <p:cNvPr id="63" name="TextBox 13"/>
          <p:cNvSpPr txBox="1"/>
          <p:nvPr/>
        </p:nvSpPr>
        <p:spPr>
          <a:xfrm>
            <a:off x="13754100" y="9639300"/>
            <a:ext cx="4373880" cy="430530"/>
          </a:xfrm>
          <a:prstGeom prst="rect">
            <a:avLst/>
          </a:prstGeom>
        </p:spPr>
        <p:txBody>
          <a:bodyPr wrap="square" lIns="0" tIns="0" rIns="0" bIns="0" rtlCol="0" anchor="t">
            <a:spAutoFit/>
          </a:bodyPr>
          <a:p>
            <a:pPr algn="r">
              <a:lnSpc>
                <a:spcPts val="3360"/>
              </a:lnSpc>
            </a:pPr>
            <a:r>
              <a:rPr lang="en-US" sz="2400">
                <a:solidFill>
                  <a:schemeClr val="bg1"/>
                </a:solidFill>
                <a:latin typeface="Poppins" panose="00000500000000000000"/>
                <a:ea typeface="Poppins" panose="00000500000000000000"/>
                <a:cs typeface="Poppins" panose="00000500000000000000"/>
                <a:sym typeface="Poppins" panose="00000500000000000000"/>
              </a:rPr>
              <a:t>www.watticenergies.com</a:t>
            </a:r>
            <a:endParaRPr lang="en-US" sz="2400">
              <a:solidFill>
                <a:schemeClr val="bg1"/>
              </a:solidFill>
              <a:latin typeface="Poppins" panose="00000500000000000000"/>
              <a:ea typeface="Poppins" panose="00000500000000000000"/>
              <a:cs typeface="Poppins" panose="00000500000000000000"/>
              <a:sym typeface="Poppins" panose="00000500000000000000"/>
            </a:endParaRPr>
          </a:p>
        </p:txBody>
      </p:sp>
      <p:grpSp>
        <p:nvGrpSpPr>
          <p:cNvPr id="13" name="Group 12"/>
          <p:cNvGrpSpPr/>
          <p:nvPr/>
        </p:nvGrpSpPr>
        <p:grpSpPr>
          <a:xfrm>
            <a:off x="14710410" y="3147695"/>
            <a:ext cx="3503930" cy="2361565"/>
            <a:chOff x="14550" y="5220"/>
            <a:chExt cx="5850" cy="3916"/>
          </a:xfrm>
        </p:grpSpPr>
        <p:sp>
          <p:nvSpPr>
            <p:cNvPr id="65" name="Rectangles 64"/>
            <p:cNvSpPr/>
            <p:nvPr/>
          </p:nvSpPr>
          <p:spPr>
            <a:xfrm>
              <a:off x="14550" y="5220"/>
              <a:ext cx="5851" cy="3917"/>
            </a:xfrm>
            <a:prstGeom prst="rect">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pic>
          <p:nvPicPr>
            <p:cNvPr id="64" name="Picture 63" descr="images - 2025-09-25T115300.700"/>
            <p:cNvPicPr>
              <a:picLocks noChangeAspect="1"/>
            </p:cNvPicPr>
            <p:nvPr/>
          </p:nvPicPr>
          <p:blipFill>
            <a:blip r:embed="rId7"/>
            <a:srcRect b="5936"/>
            <a:stretch>
              <a:fillRect/>
            </a:stretch>
          </p:blipFill>
          <p:spPr>
            <a:xfrm>
              <a:off x="14760" y="5390"/>
              <a:ext cx="5496" cy="3713"/>
            </a:xfrm>
            <a:prstGeom prst="rect">
              <a:avLst/>
            </a:prstGeom>
          </p:spPr>
        </p:pic>
      </p:grpSp>
      <p:sp>
        <p:nvSpPr>
          <p:cNvPr id="66" name="Rectangles 65"/>
          <p:cNvSpPr/>
          <p:nvPr/>
        </p:nvSpPr>
        <p:spPr>
          <a:xfrm>
            <a:off x="14742795" y="221615"/>
            <a:ext cx="3393440" cy="2305685"/>
          </a:xfrm>
          <a:prstGeom prst="rect">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67" name="Rectangles 66"/>
          <p:cNvSpPr/>
          <p:nvPr/>
        </p:nvSpPr>
        <p:spPr>
          <a:xfrm>
            <a:off x="14646275" y="6225540"/>
            <a:ext cx="3565525" cy="2990850"/>
          </a:xfrm>
          <a:prstGeom prst="rect">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pic>
        <p:nvPicPr>
          <p:cNvPr id="68" name="Picture 67" descr="watttis 2"/>
          <p:cNvPicPr>
            <a:picLocks noChangeAspect="1"/>
          </p:cNvPicPr>
          <p:nvPr/>
        </p:nvPicPr>
        <p:blipFill>
          <a:blip r:embed="rId8"/>
          <a:srcRect l="15945" t="21506" r="20990" b="46209"/>
          <a:stretch>
            <a:fillRect/>
          </a:stretch>
        </p:blipFill>
        <p:spPr>
          <a:xfrm>
            <a:off x="14881225" y="6477000"/>
            <a:ext cx="688975" cy="272415"/>
          </a:xfrm>
          <a:prstGeom prst="rect">
            <a:avLst/>
          </a:prstGeom>
        </p:spPr>
      </p:pic>
      <p:sp>
        <p:nvSpPr>
          <p:cNvPr id="5" name="TextBox 29"/>
          <p:cNvSpPr txBox="1"/>
          <p:nvPr/>
        </p:nvSpPr>
        <p:spPr>
          <a:xfrm>
            <a:off x="1752600" y="5688330"/>
            <a:ext cx="12317730" cy="2513330"/>
          </a:xfrm>
          <a:prstGeom prst="rect">
            <a:avLst/>
          </a:prstGeom>
        </p:spPr>
        <p:txBody>
          <a:bodyPr wrap="square" lIns="0" tIns="0" rIns="0" bIns="0" rtlCol="0" anchor="t">
            <a:spAutoFit/>
          </a:bodyPr>
          <a:p>
            <a:pPr algn="l">
              <a:lnSpc>
                <a:spcPts val="2800"/>
              </a:lnSpc>
            </a:pPr>
            <a:r>
              <a:rPr lang="en-US" altLang="en-US" sz="2000" b="1">
                <a:solidFill>
                  <a:srgbClr val="0B0A0A"/>
                </a:solidFill>
                <a:latin typeface="Poppins Semi-Bold" panose="00000700000000000000"/>
                <a:ea typeface="Poppins Semi-Bold" panose="00000700000000000000"/>
                <a:cs typeface="Poppins Semi-Bold" panose="00000700000000000000"/>
                <a:sym typeface="Poppins Semi-Bold" panose="00000700000000000000"/>
              </a:rPr>
              <a:t>Benefits</a:t>
            </a:r>
            <a:endPar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a:p>
            <a:pPr marL="342900" indent="-342900" algn="l">
              <a:lnSpc>
                <a:spcPts val="2800"/>
              </a:lnSpc>
              <a:buFont typeface="Arial" panose="020B0604020202020204" pitchFamily="34" charset="0"/>
              <a:buChar char="•"/>
            </a:pPr>
            <a:r>
              <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rPr>
              <a:t>Save 20–30% on electricity bills consistently.</a:t>
            </a:r>
            <a:endPar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a:p>
            <a:pPr marL="342900" indent="-342900" algn="l">
              <a:lnSpc>
                <a:spcPts val="2800"/>
              </a:lnSpc>
              <a:buFont typeface="Arial" panose="020B0604020202020204" pitchFamily="34" charset="0"/>
              <a:buChar char="•"/>
            </a:pPr>
            <a:r>
              <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rPr>
              <a:t>Extend solar battery lifespan and runtime.</a:t>
            </a:r>
            <a:endPar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a:p>
            <a:pPr marL="342900" indent="-342900" algn="l">
              <a:lnSpc>
                <a:spcPts val="2800"/>
              </a:lnSpc>
              <a:buFont typeface="Arial" panose="020B0604020202020204" pitchFamily="34" charset="0"/>
              <a:buChar char="•"/>
            </a:pPr>
            <a:r>
              <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rPr>
              <a:t>Easily installed with little or no maintenance</a:t>
            </a:r>
            <a:endPar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a:p>
            <a:pPr marL="342900" indent="-342900" algn="l">
              <a:lnSpc>
                <a:spcPts val="2800"/>
              </a:lnSpc>
              <a:buFont typeface="Arial" panose="020B0604020202020204" pitchFamily="34" charset="0"/>
              <a:buChar char="•"/>
            </a:pPr>
            <a:r>
              <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rPr>
              <a:t>Reduce operational costs for heating-heavy businesses.</a:t>
            </a:r>
            <a:endPar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a:p>
            <a:pPr marL="342900" indent="-342900" algn="l">
              <a:lnSpc>
                <a:spcPts val="2800"/>
              </a:lnSpc>
              <a:buFont typeface="Arial" panose="020B0604020202020204" pitchFamily="34" charset="0"/>
              <a:buChar char="•"/>
            </a:pPr>
            <a:r>
              <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rPr>
              <a:t>Improve sustainability and energy efficiency.</a:t>
            </a:r>
            <a:endPar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a:p>
            <a:pPr marL="342900" indent="-342900" algn="l">
              <a:lnSpc>
                <a:spcPts val="2800"/>
              </a:lnSpc>
              <a:buFont typeface="Arial" panose="020B0604020202020204" pitchFamily="34" charset="0"/>
              <a:buChar char="•"/>
            </a:pPr>
            <a:r>
              <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rPr>
              <a:t>Quick return on investment through monthly energy savings.</a:t>
            </a:r>
            <a:endPar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p:txBody>
      </p:sp>
      <p:sp>
        <p:nvSpPr>
          <p:cNvPr id="6" name="TextBox 29"/>
          <p:cNvSpPr txBox="1"/>
          <p:nvPr/>
        </p:nvSpPr>
        <p:spPr>
          <a:xfrm>
            <a:off x="1752600" y="8267700"/>
            <a:ext cx="12317730" cy="1795145"/>
          </a:xfrm>
          <a:prstGeom prst="rect">
            <a:avLst/>
          </a:prstGeom>
        </p:spPr>
        <p:txBody>
          <a:bodyPr wrap="square" lIns="0" tIns="0" rIns="0" bIns="0" rtlCol="0" anchor="t">
            <a:spAutoFit/>
          </a:bodyPr>
          <a:p>
            <a:pPr algn="l">
              <a:lnSpc>
                <a:spcPts val="2800"/>
              </a:lnSpc>
            </a:pPr>
            <a:r>
              <a:rPr lang="en-US" altLang="en-US" sz="2000" b="1">
                <a:solidFill>
                  <a:srgbClr val="0B0A0A"/>
                </a:solidFill>
                <a:latin typeface="Poppins Semi-Bold" panose="00000700000000000000"/>
                <a:ea typeface="Poppins Semi-Bold" panose="00000700000000000000"/>
                <a:cs typeface="Poppins Semi-Bold" panose="00000700000000000000"/>
                <a:sym typeface="Poppins Semi-Bold" panose="00000700000000000000"/>
              </a:rPr>
              <a:t>Who is this Solution for?</a:t>
            </a:r>
            <a:endPar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a:p>
            <a:pPr marL="342900" indent="-342900" algn="l">
              <a:lnSpc>
                <a:spcPts val="2800"/>
              </a:lnSpc>
              <a:buFont typeface="Arial" panose="020B0604020202020204" pitchFamily="34" charset="0"/>
              <a:buChar char="•"/>
            </a:pPr>
            <a:r>
              <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rPr>
              <a:t>Homes with high electricity bills.</a:t>
            </a:r>
            <a:endPar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a:p>
            <a:pPr marL="342900" indent="-342900" algn="l">
              <a:lnSpc>
                <a:spcPts val="2800"/>
              </a:lnSpc>
              <a:buFont typeface="Arial" panose="020B0604020202020204" pitchFamily="34" charset="0"/>
              <a:buChar char="•"/>
            </a:pPr>
            <a:r>
              <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rPr>
              <a:t>Businesses and SMEs running on solar and grid supply.</a:t>
            </a:r>
            <a:endPar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a:p>
            <a:pPr marL="342900" indent="-342900" algn="l">
              <a:lnSpc>
                <a:spcPts val="2800"/>
              </a:lnSpc>
              <a:buFont typeface="Arial" panose="020B0604020202020204" pitchFamily="34" charset="0"/>
              <a:buChar char="•"/>
            </a:pPr>
            <a:r>
              <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rPr>
              <a:t>Manufacturing firms and facilities using high-power heating loads.</a:t>
            </a:r>
            <a:endPar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a:p>
            <a:pPr marL="342900" indent="-342900" algn="l">
              <a:lnSpc>
                <a:spcPts val="2800"/>
              </a:lnSpc>
              <a:buFont typeface="Arial" panose="020B0604020202020204" pitchFamily="34" charset="0"/>
              <a:buChar char="•"/>
            </a:pPr>
            <a:r>
              <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rPr>
              <a:t>Facility managers, property owners and landlords seeking reduced energy overheads.</a:t>
            </a:r>
            <a:endParaRPr lang="en-US" altLang="en-US" sz="2000">
              <a:solidFill>
                <a:srgbClr val="0B0A0A"/>
              </a:solidFill>
              <a:latin typeface="Calibri" panose="020F0502020204030204" charset="0"/>
              <a:ea typeface="Poppins Semi-Bold" panose="00000700000000000000"/>
              <a:cs typeface="Calibri" panose="020F0502020204030204" charset="0"/>
              <a:sym typeface="Poppins Semi-Bold" panose="00000700000000000000"/>
            </a:endParaRPr>
          </a:p>
        </p:txBody>
      </p:sp>
      <p:pic>
        <p:nvPicPr>
          <p:cNvPr id="7" name="Picture 6" descr="Smart Energy"/>
          <p:cNvPicPr>
            <a:picLocks noChangeAspect="1"/>
          </p:cNvPicPr>
          <p:nvPr/>
        </p:nvPicPr>
        <p:blipFill>
          <a:blip r:embed="rId9"/>
          <a:stretch>
            <a:fillRect/>
          </a:stretch>
        </p:blipFill>
        <p:spPr>
          <a:xfrm>
            <a:off x="15572740" y="6313805"/>
            <a:ext cx="2856865" cy="2856865"/>
          </a:xfrm>
          <a:prstGeom prst="rect">
            <a:avLst/>
          </a:prstGeom>
        </p:spPr>
      </p:pic>
      <p:pic>
        <p:nvPicPr>
          <p:cNvPr id="8" name="Picture 7" descr="images - 2025-10-03T123733.669"/>
          <p:cNvPicPr>
            <a:picLocks noChangeAspect="1"/>
          </p:cNvPicPr>
          <p:nvPr/>
        </p:nvPicPr>
        <p:blipFill>
          <a:blip r:embed="rId10"/>
          <a:srcRect b="5417"/>
          <a:stretch>
            <a:fillRect/>
          </a:stretch>
        </p:blipFill>
        <p:spPr>
          <a:xfrm>
            <a:off x="14836140" y="249555"/>
            <a:ext cx="3223260" cy="2136775"/>
          </a:xfrm>
          <a:prstGeom prst="rect">
            <a:avLst/>
          </a:prstGeom>
        </p:spPr>
      </p:pic>
    </p:spTree>
  </p:cSld>
  <p:clrMapOvr>
    <a:masterClrMapping/>
  </p:clrMapOvr>
</p:sld>
</file>

<file path=ppt/tags/tag1.xml><?xml version="1.0" encoding="utf-8"?>
<p:tagLst xmlns:p="http://schemas.openxmlformats.org/presentationml/2006/main">
  <p:tag name="KSO_WM_DIAGRAM_VIRTUALLY_FRAME" val="{&quot;height&quot;:523.2748818897637,&quot;left&quot;:-11.535905511811029,&quot;top&quot;:222.67511811023624,&quot;width&quot;:1307.035905511811}"/>
</p:tagLst>
</file>

<file path=ppt/tags/tag10.xml><?xml version="1.0" encoding="utf-8"?>
<p:tagLst xmlns:p="http://schemas.openxmlformats.org/presentationml/2006/main">
  <p:tag name="KSO_WM_DIAGRAM_VIRTUALLY_FRAME" val="{&quot;height&quot;:523.2748818897637,&quot;left&quot;:-11.535905511811029,&quot;top&quot;:222.67511811023624,&quot;width&quot;:1307.035905511811}"/>
</p:tagLst>
</file>

<file path=ppt/tags/tag11.xml><?xml version="1.0" encoding="utf-8"?>
<p:tagLst xmlns:p="http://schemas.openxmlformats.org/presentationml/2006/main">
  <p:tag name="KSO_WM_DIAGRAM_VIRTUALLY_FRAME" val="{&quot;height&quot;:523.2748818897637,&quot;left&quot;:-11.535905511811029,&quot;top&quot;:222.67511811023624,&quot;width&quot;:1307.035905511811}"/>
</p:tagLst>
</file>

<file path=ppt/tags/tag12.xml><?xml version="1.0" encoding="utf-8"?>
<p:tagLst xmlns:p="http://schemas.openxmlformats.org/presentationml/2006/main">
  <p:tag name="KSO_WM_DIAGRAM_VIRTUALLY_FRAME" val="{&quot;height&quot;:438.3358267716535,&quot;left&quot;:-11.535905511811029,&quot;top&quot;:222.67511811023624,&quot;width&quot;:695.9913385826775}"/>
</p:tagLst>
</file>

<file path=ppt/tags/tag13.xml><?xml version="1.0" encoding="utf-8"?>
<p:tagLst xmlns:p="http://schemas.openxmlformats.org/presentationml/2006/main">
  <p:tag name="KSO_WM_DIAGRAM_VIRTUALLY_FRAME" val="{&quot;height&quot;:523.2748818897637,&quot;left&quot;:-11.535905511811029,&quot;top&quot;:222.67511811023624,&quot;width&quot;:1307.035905511811}"/>
</p:tagLst>
</file>

<file path=ppt/tags/tag14.xml><?xml version="1.0" encoding="utf-8"?>
<p:tagLst xmlns:p="http://schemas.openxmlformats.org/presentationml/2006/main">
  <p:tag name="KSO_WM_DIAGRAM_VIRTUALLY_FRAME" val="{&quot;height&quot;:523.2748818897637,&quot;left&quot;:-11.535905511811029,&quot;top&quot;:222.67511811023624,&quot;width&quot;:1307.035905511811}"/>
</p:tagLst>
</file>

<file path=ppt/tags/tag15.xml><?xml version="1.0" encoding="utf-8"?>
<p:tagLst xmlns:p="http://schemas.openxmlformats.org/presentationml/2006/main">
  <p:tag name="KSO_WM_DIAGRAM_VIRTUALLY_FRAME" val="{&quot;height&quot;:523.2748818897637,&quot;left&quot;:-11.535905511811029,&quot;top&quot;:222.67511811023624,&quot;width&quot;:1307.035905511811}"/>
</p:tagLst>
</file>

<file path=ppt/tags/tag16.xml><?xml version="1.0" encoding="utf-8"?>
<p:tagLst xmlns:p="http://schemas.openxmlformats.org/presentationml/2006/main">
  <p:tag name="KSO_WM_DIAGRAM_VIRTUALLY_FRAME" val="{&quot;height&quot;:438.3358267716535,&quot;left&quot;:-11.535905511811029,&quot;top&quot;:222.67511811023624,&quot;width&quot;:695.9913385826775}"/>
</p:tagLst>
</file>

<file path=ppt/tags/tag17.xml><?xml version="1.0" encoding="utf-8"?>
<p:tagLst xmlns:p="http://schemas.openxmlformats.org/presentationml/2006/main">
  <p:tag name="KSO_WM_DIAGRAM_VIRTUALLY_FRAME" val="{&quot;height&quot;:523.2748818897637,&quot;left&quot;:-11.535905511811029,&quot;top&quot;:222.67511811023624,&quot;width&quot;:1307.035905511811}"/>
</p:tagLst>
</file>

<file path=ppt/tags/tag18.xml><?xml version="1.0" encoding="utf-8"?>
<p:tagLst xmlns:p="http://schemas.openxmlformats.org/presentationml/2006/main">
  <p:tag name="KSO_WM_DIAGRAM_VIRTUALLY_FRAME" val="{&quot;height&quot;:523.2748818897637,&quot;left&quot;:-11.535905511811029,&quot;top&quot;:222.67511811023624,&quot;width&quot;:1307.035905511811}"/>
</p:tagLst>
</file>

<file path=ppt/tags/tag19.xml><?xml version="1.0" encoding="utf-8"?>
<p:tagLst xmlns:p="http://schemas.openxmlformats.org/presentationml/2006/main">
  <p:tag name="KSO_WM_DIAGRAM_VIRTUALLY_FRAME" val="{&quot;height&quot;:523.2748818897637,&quot;left&quot;:-11.535905511811029,&quot;top&quot;:222.67511811023624,&quot;width&quot;:1307.035905511811}"/>
</p:tagLst>
</file>

<file path=ppt/tags/tag2.xml><?xml version="1.0" encoding="utf-8"?>
<p:tagLst xmlns:p="http://schemas.openxmlformats.org/presentationml/2006/main">
  <p:tag name="KSO_WM_DIAGRAM_VIRTUALLY_FRAME" val="{&quot;height&quot;:438.3358267716535,&quot;left&quot;:-11.535905511811029,&quot;top&quot;:222.67511811023624,&quot;width&quot;:695.9913385826775}"/>
</p:tagLst>
</file>

<file path=ppt/tags/tag20.xml><?xml version="1.0" encoding="utf-8"?>
<p:tagLst xmlns:p="http://schemas.openxmlformats.org/presentationml/2006/main">
  <p:tag name="KSO_WM_DIAGRAM_VIRTUALLY_FRAME" val="{&quot;height&quot;:523.2748818897637,&quot;left&quot;:-11.535905511811029,&quot;top&quot;:222.67511811023624,&quot;width&quot;:1307.035905511811}"/>
</p:tagLst>
</file>

<file path=ppt/tags/tag21.xml><?xml version="1.0" encoding="utf-8"?>
<p:tagLst xmlns:p="http://schemas.openxmlformats.org/presentationml/2006/main">
  <p:tag name="KSO_WM_DIAGRAM_VIRTUALLY_FRAME" val="{&quot;height&quot;:523.2748818897637,&quot;left&quot;:-11.535905511811029,&quot;top&quot;:222.67511811023624,&quot;width&quot;:1307.035905511811}"/>
</p:tagLst>
</file>

<file path=ppt/tags/tag22.xml><?xml version="1.0" encoding="utf-8"?>
<p:tagLst xmlns:p="http://schemas.openxmlformats.org/presentationml/2006/main">
  <p:tag name="KSO_WM_DIAGRAM_VIRTUALLY_FRAME" val="{&quot;height&quot;:438.3358267716535,&quot;left&quot;:-11.535905511811029,&quot;top&quot;:222.67511811023624,&quot;width&quot;:695.9913385826775}"/>
</p:tagLst>
</file>

<file path=ppt/tags/tag23.xml><?xml version="1.0" encoding="utf-8"?>
<p:tagLst xmlns:p="http://schemas.openxmlformats.org/presentationml/2006/main">
  <p:tag name="KSO_WM_DIAGRAM_VIRTUALLY_FRAME" val="{&quot;height&quot;:523.2748818897637,&quot;left&quot;:-11.535905511811029,&quot;top&quot;:222.67511811023624,&quot;width&quot;:1307.035905511811}"/>
</p:tagLst>
</file>

<file path=ppt/tags/tag24.xml><?xml version="1.0" encoding="utf-8"?>
<p:tagLst xmlns:p="http://schemas.openxmlformats.org/presentationml/2006/main">
  <p:tag name="KSO_WM_DIAGRAM_VIRTUALLY_FRAME" val="{&quot;height&quot;:523.2748818897637,&quot;left&quot;:-11.535905511811029,&quot;top&quot;:222.67511811023624,&quot;width&quot;:1307.035905511811}"/>
</p:tagLst>
</file>

<file path=ppt/tags/tag25.xml><?xml version="1.0" encoding="utf-8"?>
<p:tagLst xmlns:p="http://schemas.openxmlformats.org/presentationml/2006/main">
  <p:tag name="KSO_WM_DIAGRAM_VIRTUALLY_FRAME" val="{&quot;height&quot;:523.2748818897637,&quot;left&quot;:-11.535905511811029,&quot;top&quot;:222.67511811023624,&quot;width&quot;:1307.035905511811}"/>
</p:tagLst>
</file>

<file path=ppt/tags/tag26.xml><?xml version="1.0" encoding="utf-8"?>
<p:tagLst xmlns:p="http://schemas.openxmlformats.org/presentationml/2006/main">
  <p:tag name="KSO_WM_DIAGRAM_VIRTUALLY_FRAME" val="{&quot;height&quot;:523.2748818897637,&quot;left&quot;:-11.535905511811029,&quot;top&quot;:222.67511811023624,&quot;width&quot;:1307.035905511811}"/>
</p:tagLst>
</file>

<file path=ppt/tags/tag27.xml><?xml version="1.0" encoding="utf-8"?>
<p:tagLst xmlns:p="http://schemas.openxmlformats.org/presentationml/2006/main">
  <p:tag name="KSO_WM_DIAGRAM_VIRTUALLY_FRAME" val="{&quot;height&quot;:523.2748818897637,&quot;left&quot;:-11.535905511811029,&quot;top&quot;:222.67511811023624,&quot;width&quot;:1307.035905511811}"/>
</p:tagLst>
</file>

<file path=ppt/tags/tag28.xml><?xml version="1.0" encoding="utf-8"?>
<p:tagLst xmlns:p="http://schemas.openxmlformats.org/presentationml/2006/main">
  <p:tag name="KSO_WM_DIAGRAM_VIRTUALLY_FRAME" val="{&quot;height&quot;:523.2748818897637,&quot;left&quot;:-11.535905511811029,&quot;top&quot;:222.67511811023624,&quot;width&quot;:1307.035905511811}"/>
</p:tagLst>
</file>

<file path=ppt/tags/tag29.xml><?xml version="1.0" encoding="utf-8"?>
<p:tagLst xmlns:p="http://schemas.openxmlformats.org/presentationml/2006/main">
  <p:tag name="KSO_WM_DIAGRAM_VIRTUALLY_FRAME" val="{&quot;height&quot;:747.7,&quot;left&quot;:54,&quot;top&quot;:29.55,&quot;width&quot;:1306}"/>
</p:tagLst>
</file>

<file path=ppt/tags/tag3.xml><?xml version="1.0" encoding="utf-8"?>
<p:tagLst xmlns:p="http://schemas.openxmlformats.org/presentationml/2006/main">
  <p:tag name="KSO_WM_DIAGRAM_VIRTUALLY_FRAME" val="{&quot;height&quot;:523.2748818897637,&quot;left&quot;:-11.535905511811029,&quot;top&quot;:222.67511811023624,&quot;width&quot;:1307.035905511811}"/>
</p:tagLst>
</file>

<file path=ppt/tags/tag30.xml><?xml version="1.0" encoding="utf-8"?>
<p:tagLst xmlns:p="http://schemas.openxmlformats.org/presentationml/2006/main">
  <p:tag name="KSO_WM_DIAGRAM_VIRTUALLY_FRAME" val="{&quot;height&quot;:747.7,&quot;left&quot;:54,&quot;top&quot;:29.55,&quot;width&quot;:1306}"/>
</p:tagLst>
</file>

<file path=ppt/tags/tag31.xml><?xml version="1.0" encoding="utf-8"?>
<p:tagLst xmlns:p="http://schemas.openxmlformats.org/presentationml/2006/main">
  <p:tag name="KSO_WM_DIAGRAM_VIRTUALLY_FRAME" val="{&quot;height&quot;:747.7,&quot;left&quot;:54,&quot;top&quot;:29.55,&quot;width&quot;:1306}"/>
</p:tagLst>
</file>

<file path=ppt/tags/tag32.xml><?xml version="1.0" encoding="utf-8"?>
<p:tagLst xmlns:p="http://schemas.openxmlformats.org/presentationml/2006/main">
  <p:tag name="KSO_WM_DIAGRAM_VIRTUALLY_FRAME" val="{&quot;height&quot;:747.7,&quot;left&quot;:54,&quot;top&quot;:29.55,&quot;width&quot;:1306}"/>
</p:tagLst>
</file>

<file path=ppt/tags/tag33.xml><?xml version="1.0" encoding="utf-8"?>
<p:tagLst xmlns:p="http://schemas.openxmlformats.org/presentationml/2006/main">
  <p:tag name="KSO_WM_DIAGRAM_VIRTUALLY_FRAME" val="{&quot;height&quot;:747.7,&quot;left&quot;:54,&quot;top&quot;:29.55,&quot;width&quot;:1306}"/>
</p:tagLst>
</file>

<file path=ppt/tags/tag34.xml><?xml version="1.0" encoding="utf-8"?>
<p:tagLst xmlns:p="http://schemas.openxmlformats.org/presentationml/2006/main">
  <p:tag name="KSO_WM_DIAGRAM_VIRTUALLY_FRAME" val="{&quot;height&quot;:747.7,&quot;left&quot;:54,&quot;top&quot;:29.55,&quot;width&quot;:1306}"/>
</p:tagLst>
</file>

<file path=ppt/tags/tag35.xml><?xml version="1.0" encoding="utf-8"?>
<p:tagLst xmlns:p="http://schemas.openxmlformats.org/presentationml/2006/main">
  <p:tag name="KSO_WM_DIAGRAM_VIRTUALLY_FRAME" val="{&quot;height&quot;:747.7,&quot;left&quot;:54,&quot;top&quot;:29.55,&quot;width&quot;:1306}"/>
</p:tagLst>
</file>

<file path=ppt/tags/tag36.xml><?xml version="1.0" encoding="utf-8"?>
<p:tagLst xmlns:p="http://schemas.openxmlformats.org/presentationml/2006/main">
  <p:tag name="KSO_WM_DIAGRAM_VIRTUALLY_FRAME" val="{&quot;height&quot;:747.7,&quot;left&quot;:54,&quot;top&quot;:29.55,&quot;width&quot;:1306}"/>
</p:tagLst>
</file>

<file path=ppt/tags/tag37.xml><?xml version="1.0" encoding="utf-8"?>
<p:tagLst xmlns:p="http://schemas.openxmlformats.org/presentationml/2006/main">
  <p:tag name="KSO_WM_DIAGRAM_VIRTUALLY_FRAME" val="{&quot;height&quot;:747.7,&quot;left&quot;:54,&quot;top&quot;:29.55,&quot;width&quot;:1306}"/>
</p:tagLst>
</file>

<file path=ppt/tags/tag38.xml><?xml version="1.0" encoding="utf-8"?>
<p:tagLst xmlns:p="http://schemas.openxmlformats.org/presentationml/2006/main">
  <p:tag name="KSO_WM_DIAGRAM_VIRTUALLY_FRAME" val="{&quot;height&quot;:747.7,&quot;left&quot;:54,&quot;top&quot;:29.55,&quot;width&quot;:1306}"/>
</p:tagLst>
</file>

<file path=ppt/tags/tag39.xml><?xml version="1.0" encoding="utf-8"?>
<p:tagLst xmlns:p="http://schemas.openxmlformats.org/presentationml/2006/main">
  <p:tag name="KSO_WM_DIAGRAM_VIRTUALLY_FRAME" val="{&quot;height&quot;:747.7,&quot;left&quot;:54,&quot;top&quot;:29.55,&quot;width&quot;:1306}"/>
</p:tagLst>
</file>

<file path=ppt/tags/tag4.xml><?xml version="1.0" encoding="utf-8"?>
<p:tagLst xmlns:p="http://schemas.openxmlformats.org/presentationml/2006/main">
  <p:tag name="KSO_WM_DIAGRAM_VIRTUALLY_FRAME" val="{&quot;height&quot;:523.2748818897637,&quot;left&quot;:-11.535905511811029,&quot;top&quot;:222.67511811023624,&quot;width&quot;:1307.035905511811}"/>
</p:tagLst>
</file>

<file path=ppt/tags/tag40.xml><?xml version="1.0" encoding="utf-8"?>
<p:tagLst xmlns:p="http://schemas.openxmlformats.org/presentationml/2006/main">
  <p:tag name="KSO_WM_DIAGRAM_VIRTUALLY_FRAME" val="{&quot;height&quot;:747.7,&quot;left&quot;:54,&quot;top&quot;:29.55,&quot;width&quot;:1306}"/>
</p:tagLst>
</file>

<file path=ppt/tags/tag41.xml><?xml version="1.0" encoding="utf-8"?>
<p:tagLst xmlns:p="http://schemas.openxmlformats.org/presentationml/2006/main">
  <p:tag name="KSO_WM_DIAGRAM_VIRTUALLY_FRAME" val="{&quot;height&quot;:747.7,&quot;left&quot;:54,&quot;top&quot;:29.55,&quot;width&quot;:1306}"/>
</p:tagLst>
</file>

<file path=ppt/tags/tag42.xml><?xml version="1.0" encoding="utf-8"?>
<p:tagLst xmlns:p="http://schemas.openxmlformats.org/presentationml/2006/main">
  <p:tag name="KSO_WM_DIAGRAM_VIRTUALLY_FRAME" val="{&quot;height&quot;:747.7,&quot;left&quot;:54,&quot;top&quot;:29.55,&quot;width&quot;:1306}"/>
</p:tagLst>
</file>

<file path=ppt/tags/tag43.xml><?xml version="1.0" encoding="utf-8"?>
<p:tagLst xmlns:p="http://schemas.openxmlformats.org/presentationml/2006/main">
  <p:tag name="KSO_WM_DIAGRAM_VIRTUALLY_FRAME" val="{&quot;height&quot;:747.7,&quot;left&quot;:54,&quot;top&quot;:29.55,&quot;width&quot;:1306}"/>
</p:tagLst>
</file>

<file path=ppt/tags/tag44.xml><?xml version="1.0" encoding="utf-8"?>
<p:tagLst xmlns:p="http://schemas.openxmlformats.org/presentationml/2006/main">
  <p:tag name="KSO_WM_DIAGRAM_VIRTUALLY_FRAME" val="{&quot;height&quot;:747.7,&quot;left&quot;:54,&quot;top&quot;:29.55,&quot;width&quot;:1306}"/>
</p:tagLst>
</file>

<file path=ppt/tags/tag45.xml><?xml version="1.0" encoding="utf-8"?>
<p:tagLst xmlns:p="http://schemas.openxmlformats.org/presentationml/2006/main">
  <p:tag name="KSO_WM_DIAGRAM_VIRTUALLY_FRAME" val="{&quot;height&quot;:747.7,&quot;left&quot;:54,&quot;top&quot;:29.55,&quot;width&quot;:1306}"/>
</p:tagLst>
</file>

<file path=ppt/tags/tag46.xml><?xml version="1.0" encoding="utf-8"?>
<p:tagLst xmlns:p="http://schemas.openxmlformats.org/presentationml/2006/main">
  <p:tag name="KSO_WM_DIAGRAM_VIRTUALLY_FRAME" val="{&quot;height&quot;:747.7,&quot;left&quot;:54,&quot;top&quot;:29.55,&quot;width&quot;:1306}"/>
</p:tagLst>
</file>

<file path=ppt/tags/tag47.xml><?xml version="1.0" encoding="utf-8"?>
<p:tagLst xmlns:p="http://schemas.openxmlformats.org/presentationml/2006/main">
  <p:tag name="KSO_WM_DIAGRAM_VIRTUALLY_FRAME" val="{&quot;height&quot;:747.7,&quot;left&quot;:54,&quot;top&quot;:29.55,&quot;width&quot;:1306}"/>
</p:tagLst>
</file>

<file path=ppt/tags/tag48.xml><?xml version="1.0" encoding="utf-8"?>
<p:tagLst xmlns:p="http://schemas.openxmlformats.org/presentationml/2006/main">
  <p:tag name="KSO_WM_DIAGRAM_VIRTUALLY_FRAME" val="{&quot;height&quot;:747.7,&quot;left&quot;:54,&quot;top&quot;:29.55,&quot;width&quot;:1306}"/>
</p:tagLst>
</file>

<file path=ppt/tags/tag49.xml><?xml version="1.0" encoding="utf-8"?>
<p:tagLst xmlns:p="http://schemas.openxmlformats.org/presentationml/2006/main">
  <p:tag name="KSO_WM_DIAGRAM_VIRTUALLY_FRAME" val="{&quot;height&quot;:747.7,&quot;left&quot;:54,&quot;top&quot;:29.55,&quot;width&quot;:1306}"/>
</p:tagLst>
</file>

<file path=ppt/tags/tag5.xml><?xml version="1.0" encoding="utf-8"?>
<p:tagLst xmlns:p="http://schemas.openxmlformats.org/presentationml/2006/main">
  <p:tag name="KSO_WM_DIAGRAM_VIRTUALLY_FRAME" val="{&quot;height&quot;:523.2748818897637,&quot;left&quot;:-11.535905511811029,&quot;top&quot;:222.67511811023624,&quot;width&quot;:1307.035905511811}"/>
</p:tagLst>
</file>

<file path=ppt/tags/tag50.xml><?xml version="1.0" encoding="utf-8"?>
<p:tagLst xmlns:p="http://schemas.openxmlformats.org/presentationml/2006/main">
  <p:tag name="KSO_WM_DIAGRAM_VIRTUALLY_FRAME" val="{&quot;height&quot;:747.7,&quot;left&quot;:54,&quot;top&quot;:29.55,&quot;width&quot;:1306}"/>
</p:tagLst>
</file>

<file path=ppt/tags/tag51.xml><?xml version="1.0" encoding="utf-8"?>
<p:tagLst xmlns:p="http://schemas.openxmlformats.org/presentationml/2006/main">
  <p:tag name="KSO_WM_DIAGRAM_VIRTUALLY_FRAME" val="{&quot;height&quot;:747.7,&quot;left&quot;:54,&quot;top&quot;:29.55,&quot;width&quot;:1306}"/>
</p:tagLst>
</file>

<file path=ppt/tags/tag52.xml><?xml version="1.0" encoding="utf-8"?>
<p:tagLst xmlns:p="http://schemas.openxmlformats.org/presentationml/2006/main">
  <p:tag name="KSO_WM_DIAGRAM_VIRTUALLY_FRAME" val="{&quot;height&quot;:747.7,&quot;left&quot;:54,&quot;top&quot;:29.55,&quot;width&quot;:1306}"/>
</p:tagLst>
</file>

<file path=ppt/tags/tag53.xml><?xml version="1.0" encoding="utf-8"?>
<p:tagLst xmlns:p="http://schemas.openxmlformats.org/presentationml/2006/main">
  <p:tag name="KSO_WM_DIAGRAM_VIRTUALLY_FRAME" val="{&quot;height&quot;:747.7,&quot;left&quot;:54,&quot;top&quot;:29.55,&quot;width&quot;:1306}"/>
</p:tagLst>
</file>

<file path=ppt/tags/tag54.xml><?xml version="1.0" encoding="utf-8"?>
<p:tagLst xmlns:p="http://schemas.openxmlformats.org/presentationml/2006/main">
  <p:tag name="KSO_WM_DIAGRAM_VIRTUALLY_FRAME" val="{&quot;height&quot;:747.7,&quot;left&quot;:54,&quot;top&quot;:29.55,&quot;width&quot;:1306}"/>
</p:tagLst>
</file>

<file path=ppt/tags/tag55.xml><?xml version="1.0" encoding="utf-8"?>
<p:tagLst xmlns:p="http://schemas.openxmlformats.org/presentationml/2006/main">
  <p:tag name="KSO_WM_DIAGRAM_VIRTUALLY_FRAME" val="{&quot;height&quot;:747.7,&quot;left&quot;:54,&quot;top&quot;:29.55,&quot;width&quot;:1306}"/>
</p:tagLst>
</file>

<file path=ppt/tags/tag56.xml><?xml version="1.0" encoding="utf-8"?>
<p:tagLst xmlns:p="http://schemas.openxmlformats.org/presentationml/2006/main">
  <p:tag name="KSO_WM_DIAGRAM_VIRTUALLY_FRAME" val="{&quot;height&quot;:747.7,&quot;left&quot;:54,&quot;top&quot;:29.55,&quot;width&quot;:1306}"/>
</p:tagLst>
</file>

<file path=ppt/tags/tag57.xml><?xml version="1.0" encoding="utf-8"?>
<p:tagLst xmlns:p="http://schemas.openxmlformats.org/presentationml/2006/main">
  <p:tag name="KSO_WM_DIAGRAM_VIRTUALLY_FRAME" val="{&quot;height&quot;:747.7,&quot;left&quot;:54,&quot;top&quot;:29.55,&quot;width&quot;:1306}"/>
</p:tagLst>
</file>

<file path=ppt/tags/tag58.xml><?xml version="1.0" encoding="utf-8"?>
<p:tagLst xmlns:p="http://schemas.openxmlformats.org/presentationml/2006/main">
  <p:tag name="KSO_WM_DIAGRAM_VIRTUALLY_FRAME" val="{&quot;height&quot;:747.7,&quot;left&quot;:54,&quot;top&quot;:29.55,&quot;width&quot;:1306}"/>
</p:tagLst>
</file>

<file path=ppt/tags/tag59.xml><?xml version="1.0" encoding="utf-8"?>
<p:tagLst xmlns:p="http://schemas.openxmlformats.org/presentationml/2006/main">
  <p:tag name="KSO_WM_DIAGRAM_VIRTUALLY_FRAME" val="{&quot;height&quot;:747.7,&quot;left&quot;:54,&quot;top&quot;:29.55,&quot;width&quot;:1306}"/>
</p:tagLst>
</file>

<file path=ppt/tags/tag6.xml><?xml version="1.0" encoding="utf-8"?>
<p:tagLst xmlns:p="http://schemas.openxmlformats.org/presentationml/2006/main">
  <p:tag name="KSO_WM_DIAGRAM_VIRTUALLY_FRAME" val="{&quot;height&quot;:438.3358267716535,&quot;left&quot;:-11.535905511811029,&quot;top&quot;:222.67511811023624,&quot;width&quot;:695.9913385826775}"/>
</p:tagLst>
</file>

<file path=ppt/tags/tag60.xml><?xml version="1.0" encoding="utf-8"?>
<p:tagLst xmlns:p="http://schemas.openxmlformats.org/presentationml/2006/main">
  <p:tag name="KSO_WM_DIAGRAM_VIRTUALLY_FRAME" val="{&quot;height&quot;:747.7,&quot;left&quot;:54,&quot;top&quot;:29.55,&quot;width&quot;:1306}"/>
</p:tagLst>
</file>

<file path=ppt/tags/tag61.xml><?xml version="1.0" encoding="utf-8"?>
<p:tagLst xmlns:p="http://schemas.openxmlformats.org/presentationml/2006/main">
  <p:tag name="KSO_WM_DIAGRAM_VIRTUALLY_FRAME" val="{&quot;height&quot;:747.7,&quot;left&quot;:54,&quot;top&quot;:29.55,&quot;width&quot;:1306}"/>
</p:tagLst>
</file>

<file path=ppt/tags/tag62.xml><?xml version="1.0" encoding="utf-8"?>
<p:tagLst xmlns:p="http://schemas.openxmlformats.org/presentationml/2006/main">
  <p:tag name="KSO_WM_DIAGRAM_VIRTUALLY_FRAME" val="{&quot;height&quot;:747.7,&quot;left&quot;:54,&quot;top&quot;:29.55,&quot;width&quot;:1306}"/>
</p:tagLst>
</file>

<file path=ppt/tags/tag63.xml><?xml version="1.0" encoding="utf-8"?>
<p:tagLst xmlns:p="http://schemas.openxmlformats.org/presentationml/2006/main">
  <p:tag name="KSO_WM_DIAGRAM_VIRTUALLY_FRAME" val="{&quot;height&quot;:222.63763779527562,&quot;left&quot;:121.33070866141729,&quot;top&quot;:419.8800787401575,&quot;width&quot;:1065.390472440945}"/>
</p:tagLst>
</file>

<file path=ppt/tags/tag64.xml><?xml version="1.0" encoding="utf-8"?>
<p:tagLst xmlns:p="http://schemas.openxmlformats.org/presentationml/2006/main">
  <p:tag name="KSO_WM_DIAGRAM_VIRTUALLY_FRAME" val="{&quot;height&quot;:222.63763779527562,&quot;left&quot;:121.33070866141729,&quot;top&quot;:419.8800787401575,&quot;width&quot;:1065.390472440945}"/>
</p:tagLst>
</file>

<file path=ppt/tags/tag65.xml><?xml version="1.0" encoding="utf-8"?>
<p:tagLst xmlns:p="http://schemas.openxmlformats.org/presentationml/2006/main">
  <p:tag name="KSO_WM_DIAGRAM_VIRTUALLY_FRAME" val="{&quot;height&quot;:222.63763779527562,&quot;left&quot;:121.33070866141729,&quot;top&quot;:419.8800787401575,&quot;width&quot;:1065.390472440945}"/>
</p:tagLst>
</file>

<file path=ppt/tags/tag66.xml><?xml version="1.0" encoding="utf-8"?>
<p:tagLst xmlns:p="http://schemas.openxmlformats.org/presentationml/2006/main">
  <p:tag name="KSO_WM_DIAGRAM_VIRTUALLY_FRAME" val="{&quot;height&quot;:222.63763779527562,&quot;left&quot;:121.33070866141729,&quot;top&quot;:419.8800787401575,&quot;width&quot;:1065.390472440945}"/>
</p:tagLst>
</file>

<file path=ppt/tags/tag67.xml><?xml version="1.0" encoding="utf-8"?>
<p:tagLst xmlns:p="http://schemas.openxmlformats.org/presentationml/2006/main">
  <p:tag name="KSO_WM_DIAGRAM_VIRTUALLY_FRAME" val="{&quot;height&quot;:222.63763779527562,&quot;left&quot;:121.33070866141729,&quot;top&quot;:419.8800787401575,&quot;width&quot;:1065.390472440945}"/>
</p:tagLst>
</file>

<file path=ppt/tags/tag68.xml><?xml version="1.0" encoding="utf-8"?>
<p:tagLst xmlns:p="http://schemas.openxmlformats.org/presentationml/2006/main">
  <p:tag name="KSO_WM_DIAGRAM_VIRTUALLY_FRAME" val="{&quot;height&quot;:222.63763779527562,&quot;left&quot;:121.33070866141729,&quot;top&quot;:419.8800787401575,&quot;width&quot;:1065.390472440945}"/>
</p:tagLst>
</file>

<file path=ppt/tags/tag69.xml><?xml version="1.0" encoding="utf-8"?>
<p:tagLst xmlns:p="http://schemas.openxmlformats.org/presentationml/2006/main">
  <p:tag name="KSO_WM_DIAGRAM_VIRTUALLY_FRAME" val="{&quot;height&quot;:222.63763779527562,&quot;left&quot;:121.33070866141729,&quot;top&quot;:419.8800787401575,&quot;width&quot;:1065.390472440945}"/>
</p:tagLst>
</file>

<file path=ppt/tags/tag7.xml><?xml version="1.0" encoding="utf-8"?>
<p:tagLst xmlns:p="http://schemas.openxmlformats.org/presentationml/2006/main">
  <p:tag name="KSO_WM_DIAGRAM_VIRTUALLY_FRAME" val="{&quot;height&quot;:523.2748818897637,&quot;left&quot;:-11.535905511811029,&quot;top&quot;:222.67511811023624,&quot;width&quot;:1307.035905511811}"/>
</p:tagLst>
</file>

<file path=ppt/tags/tag70.xml><?xml version="1.0" encoding="utf-8"?>
<p:tagLst xmlns:p="http://schemas.openxmlformats.org/presentationml/2006/main">
  <p:tag name="KSO_WM_DIAGRAM_VIRTUALLY_FRAME" val="{&quot;height&quot;:222.63763779527562,&quot;left&quot;:121.33070866141729,&quot;top&quot;:419.8800787401575,&quot;width&quot;:1065.390472440945}"/>
</p:tagLst>
</file>

<file path=ppt/tags/tag71.xml><?xml version="1.0" encoding="utf-8"?>
<p:tagLst xmlns:p="http://schemas.openxmlformats.org/presentationml/2006/main">
  <p:tag name="KSO_WM_DIAGRAM_VIRTUALLY_FRAME" val="{&quot;height&quot;:222.63763779527562,&quot;left&quot;:121.33070866141729,&quot;top&quot;:419.8800787401575,&quot;width&quot;:1065.390472440945}"/>
</p:tagLst>
</file>

<file path=ppt/tags/tag72.xml><?xml version="1.0" encoding="utf-8"?>
<p:tagLst xmlns:p="http://schemas.openxmlformats.org/presentationml/2006/main">
  <p:tag name="KSO_WM_DIAGRAM_VIRTUALLY_FRAME" val="{&quot;height&quot;:222.63763779527562,&quot;left&quot;:121.33070866141729,&quot;top&quot;:419.8800787401575,&quot;width&quot;:1065.390472440945}"/>
</p:tagLst>
</file>

<file path=ppt/tags/tag73.xml><?xml version="1.0" encoding="utf-8"?>
<p:tagLst xmlns:p="http://schemas.openxmlformats.org/presentationml/2006/main">
  <p:tag name="KSO_WM_DIAGRAM_VIRTUALLY_FRAME" val="{&quot;height&quot;:222.63763779527562,&quot;left&quot;:121.33070866141729,&quot;top&quot;:419.8800787401575,&quot;width&quot;:1065.390472440945}"/>
</p:tagLst>
</file>

<file path=ppt/tags/tag74.xml><?xml version="1.0" encoding="utf-8"?>
<p:tagLst xmlns:p="http://schemas.openxmlformats.org/presentationml/2006/main">
  <p:tag name="KSO_WM_DIAGRAM_VIRTUALLY_FRAME" val="{&quot;height&quot;:222.63763779527562,&quot;left&quot;:121.33070866141729,&quot;top&quot;:419.8800787401575,&quot;width&quot;:1065.390472440945}"/>
</p:tagLst>
</file>

<file path=ppt/tags/tag75.xml><?xml version="1.0" encoding="utf-8"?>
<p:tagLst xmlns:p="http://schemas.openxmlformats.org/presentationml/2006/main">
  <p:tag name="KSO_WM_DIAGRAM_VIRTUALLY_FRAME" val="{&quot;height&quot;:406.53897637795274,&quot;left&quot;:159.16062992125984,&quot;top&quot;:227.76102362204725,&quot;width&quot;:457.0893700787401}"/>
</p:tagLst>
</file>

<file path=ppt/tags/tag76.xml><?xml version="1.0" encoding="utf-8"?>
<p:tagLst xmlns:p="http://schemas.openxmlformats.org/presentationml/2006/main">
  <p:tag name="KSO_WM_DIAGRAM_VIRTUALLY_FRAME" val="{&quot;height&quot;:406.53897637795274,&quot;left&quot;:159.16062992125984,&quot;top&quot;:227.76102362204725,&quot;width&quot;:457.0893700787401}"/>
</p:tagLst>
</file>

<file path=ppt/tags/tag77.xml><?xml version="1.0" encoding="utf-8"?>
<p:tagLst xmlns:p="http://schemas.openxmlformats.org/presentationml/2006/main">
  <p:tag name="KSO_WM_DIAGRAM_VIRTUALLY_FRAME" val="{&quot;height&quot;:406.53897637795274,&quot;left&quot;:159.16062992125984,&quot;top&quot;:227.76102362204725,&quot;width&quot;:457.0893700787401}"/>
</p:tagLst>
</file>

<file path=ppt/tags/tag78.xml><?xml version="1.0" encoding="utf-8"?>
<p:tagLst xmlns:p="http://schemas.openxmlformats.org/presentationml/2006/main">
  <p:tag name="KSO_WM_DIAGRAM_VIRTUALLY_FRAME" val="{&quot;height&quot;:406.53897637795274,&quot;left&quot;:159.16062992125984,&quot;top&quot;:227.76102362204725,&quot;width&quot;:457.0893700787401}"/>
</p:tagLst>
</file>

<file path=ppt/tags/tag79.xml><?xml version="1.0" encoding="utf-8"?>
<p:tagLst xmlns:p="http://schemas.openxmlformats.org/presentationml/2006/main">
  <p:tag name="KSO_WM_DIAGRAM_VIRTUALLY_FRAME" val="{&quot;height&quot;:406.53897637795274,&quot;left&quot;:159.16062992125984,&quot;top&quot;:227.76102362204725,&quot;width&quot;:457.0893700787401}"/>
</p:tagLst>
</file>

<file path=ppt/tags/tag8.xml><?xml version="1.0" encoding="utf-8"?>
<p:tagLst xmlns:p="http://schemas.openxmlformats.org/presentationml/2006/main">
  <p:tag name="KSO_WM_DIAGRAM_VIRTUALLY_FRAME" val="{&quot;height&quot;:523.2748818897637,&quot;left&quot;:-11.535905511811029,&quot;top&quot;:222.67511811023624,&quot;width&quot;:1307.035905511811}"/>
</p:tagLst>
</file>

<file path=ppt/tags/tag80.xml><?xml version="1.0" encoding="utf-8"?>
<p:tagLst xmlns:p="http://schemas.openxmlformats.org/presentationml/2006/main">
  <p:tag name="KSO_WM_DIAGRAM_VIRTUALLY_FRAME" val="{&quot;height&quot;:406.53897637795274,&quot;left&quot;:159.16062992125984,&quot;top&quot;:227.76102362204725,&quot;width&quot;:457.0893700787401}"/>
</p:tagLst>
</file>

<file path=ppt/tags/tag9.xml><?xml version="1.0" encoding="utf-8"?>
<p:tagLst xmlns:p="http://schemas.openxmlformats.org/presentationml/2006/main">
  <p:tag name="KSO_WM_DIAGRAM_VIRTUALLY_FRAME" val="{&quot;height&quot;:523.2748818897637,&quot;left&quot;:-11.535905511811029,&quot;top&quot;:222.67511811023624,&quot;width&quot;:1307.0359055118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11173</Words>
  <Application>WPS Presentation</Application>
  <PresentationFormat>On-screen Show (4:3)</PresentationFormat>
  <Paragraphs>265</Paragraphs>
  <Slides>14</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14</vt:i4>
      </vt:variant>
    </vt:vector>
  </HeadingPairs>
  <TitlesOfParts>
    <vt:vector size="27" baseType="lpstr">
      <vt:lpstr>Arial</vt:lpstr>
      <vt:lpstr>SimSun</vt:lpstr>
      <vt:lpstr>Wingdings</vt:lpstr>
      <vt:lpstr>Poppins</vt:lpstr>
      <vt:lpstr>Calibri</vt:lpstr>
      <vt:lpstr>Agrandir Bold</vt:lpstr>
      <vt:lpstr>Segoe Print</vt:lpstr>
      <vt:lpstr>Poppins Semi-Bold</vt:lpstr>
      <vt:lpstr>Poppins Bold</vt:lpstr>
      <vt:lpstr>Poppins Medium</vt:lpstr>
      <vt:lpstr>Microsoft YaHei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Orange Modern Industrial Pitch Deck Presentation</dc:title>
  <dc:creator/>
  <cp:lastModifiedBy>USER</cp:lastModifiedBy>
  <cp:revision>18</cp:revision>
  <dcterms:created xsi:type="dcterms:W3CDTF">2006-08-16T00:00:00Z</dcterms:created>
  <dcterms:modified xsi:type="dcterms:W3CDTF">2025-10-10T21:23:11Z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9E196200AB0A443EB0A8D24E0F804170_13</vt:lpwstr>
  </property>
  <property fmtid="{D5CDD505-2E9C-101B-9397-08002B2CF9AE}" pid="3" name="KSOProductBuildVer">
    <vt:lpwstr>1033-12.2.0.21931</vt:lpwstr>
  </property>
</Properties>
</file>